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7" r:id="rId24"/>
    <p:sldId id="286" r:id="rId25"/>
    <p:sldId id="278" r:id="rId26"/>
    <p:sldId id="279" r:id="rId27"/>
    <p:sldId id="282" r:id="rId28"/>
    <p:sldId id="280" r:id="rId29"/>
    <p:sldId id="281" r:id="rId30"/>
    <p:sldId id="283" r:id="rId31"/>
    <p:sldId id="284" r:id="rId32"/>
    <p:sldId id="285"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6" autoAdjust="0"/>
    <p:restoredTop sz="94660"/>
  </p:normalViewPr>
  <p:slideViewPr>
    <p:cSldViewPr snapToGrid="0">
      <p:cViewPr varScale="1">
        <p:scale>
          <a:sx n="85" d="100"/>
          <a:sy n="85" d="100"/>
        </p:scale>
        <p:origin x="24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b="1"/>
            </a:lvl1pPr>
          </a:lstStyle>
          <a:p>
            <a:r>
              <a:rPr lang="en-US" dirty="0"/>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CD39E34-E9D3-4FDD-9ABB-87F8008D5E24}" type="datetimeFigureOut">
              <a:rPr lang="vi-VN" smtClean="0"/>
              <a:t>19/04/2023</a:t>
            </a:fld>
            <a:endParaRPr lang="vi-VN"/>
          </a:p>
        </p:txBody>
      </p:sp>
      <p:sp>
        <p:nvSpPr>
          <p:cNvPr id="5" name="Footer Placeholder 4"/>
          <p:cNvSpPr>
            <a:spLocks noGrp="1"/>
          </p:cNvSpPr>
          <p:nvPr>
            <p:ph type="ftr" sz="quarter" idx="11"/>
          </p:nvPr>
        </p:nvSpPr>
        <p:spPr>
          <a:xfrm>
            <a:off x="2416500" y="329307"/>
            <a:ext cx="4973915" cy="309201"/>
          </a:xfrm>
        </p:spPr>
        <p:txBody>
          <a:bodyPr/>
          <a:lstStyle/>
          <a:p>
            <a:endParaRPr lang="vi-VN"/>
          </a:p>
        </p:txBody>
      </p:sp>
      <p:sp>
        <p:nvSpPr>
          <p:cNvPr id="6" name="Slide Number Placeholder 5"/>
          <p:cNvSpPr>
            <a:spLocks noGrp="1"/>
          </p:cNvSpPr>
          <p:nvPr>
            <p:ph type="sldNum" sz="quarter" idx="12"/>
          </p:nvPr>
        </p:nvSpPr>
        <p:spPr>
          <a:xfrm>
            <a:off x="1437664" y="798973"/>
            <a:ext cx="811019" cy="503578"/>
          </a:xfrm>
        </p:spPr>
        <p:txBody>
          <a:bodyPr/>
          <a:lstStyle/>
          <a:p>
            <a:fld id="{2BF05624-0479-4482-ACFB-2722DFC060D7}" type="slidenum">
              <a:rPr lang="vi-VN" smtClean="0"/>
              <a:t>‹#›</a:t>
            </a:fld>
            <a:endParaRPr lang="vi-V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53896864"/>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39E34-E9D3-4FDD-9ABB-87F8008D5E24}" type="datetimeFigureOut">
              <a:rPr lang="vi-VN" smtClean="0"/>
              <a:t>19/04/2023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2BF05624-0479-4482-ACFB-2722DFC060D7}" type="slidenum">
              <a:rPr lang="vi-VN" smtClean="0"/>
              <a:t>‹#›</a:t>
            </a:fld>
            <a:endParaRPr lang="vi-V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02419879"/>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39E34-E9D3-4FDD-9ABB-87F8008D5E24}" type="datetimeFigureOut">
              <a:rPr lang="vi-VN" smtClean="0"/>
              <a:t>19/04/2023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2BF05624-0479-4482-ACFB-2722DFC060D7}" type="slidenum">
              <a:rPr lang="vi-VN" smtClean="0"/>
              <a:t>‹#›</a:t>
            </a:fld>
            <a:endParaRPr lang="vi-V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56312685"/>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39E34-E9D3-4FDD-9ABB-87F8008D5E24}" type="datetimeFigureOut">
              <a:rPr lang="vi-VN" smtClean="0"/>
              <a:t>19/04/2023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2BF05624-0479-4482-ACFB-2722DFC060D7}" type="slidenum">
              <a:rPr lang="vi-VN" smtClean="0"/>
              <a:t>‹#›</a:t>
            </a:fld>
            <a:endParaRPr lang="vi-V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581210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D39E34-E9D3-4FDD-9ABB-87F8008D5E24}" type="datetimeFigureOut">
              <a:rPr lang="vi-VN" smtClean="0"/>
              <a:t>19/04/2023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2BF05624-0479-4482-ACFB-2722DFC060D7}" type="slidenum">
              <a:rPr lang="vi-VN" smtClean="0"/>
              <a:t>‹#›</a:t>
            </a:fld>
            <a:endParaRPr lang="vi-V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20683100"/>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D39E34-E9D3-4FDD-9ABB-87F8008D5E24}" type="datetimeFigureOut">
              <a:rPr lang="vi-VN" smtClean="0"/>
              <a:t>19/04/2023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2BF05624-0479-4482-ACFB-2722DFC060D7}" type="slidenum">
              <a:rPr lang="vi-VN" smtClean="0"/>
              <a:t>‹#›</a:t>
            </a:fld>
            <a:endParaRPr lang="vi-V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6200524"/>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D39E34-E9D3-4FDD-9ABB-87F8008D5E24}" type="datetimeFigureOut">
              <a:rPr lang="vi-VN" smtClean="0"/>
              <a:t>19/04/2023</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2BF05624-0479-4482-ACFB-2722DFC060D7}" type="slidenum">
              <a:rPr lang="vi-VN" smtClean="0"/>
              <a:t>‹#›</a:t>
            </a:fld>
            <a:endParaRPr lang="vi-V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09804629"/>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D39E34-E9D3-4FDD-9ABB-87F8008D5E24}" type="datetimeFigureOut">
              <a:rPr lang="vi-VN" smtClean="0"/>
              <a:t>19/04/2023</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2BF05624-0479-4482-ACFB-2722DFC060D7}" type="slidenum">
              <a:rPr lang="vi-VN" smtClean="0"/>
              <a:t>‹#›</a:t>
            </a:fld>
            <a:endParaRPr lang="vi-V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52979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D39E34-E9D3-4FDD-9ABB-87F8008D5E24}" type="datetimeFigureOut">
              <a:rPr lang="vi-VN" smtClean="0"/>
              <a:t>19/04/2023</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2BF05624-0479-4482-ACFB-2722DFC060D7}" type="slidenum">
              <a:rPr lang="vi-VN" smtClean="0"/>
              <a:t>‹#›</a:t>
            </a:fld>
            <a:endParaRPr lang="vi-VN"/>
          </a:p>
        </p:txBody>
      </p:sp>
    </p:spTree>
    <p:extLst>
      <p:ext uri="{BB962C8B-B14F-4D97-AF65-F5344CB8AC3E}">
        <p14:creationId xmlns:p14="http://schemas.microsoft.com/office/powerpoint/2010/main" val="2882539039"/>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CD39E34-E9D3-4FDD-9ABB-87F8008D5E24}" type="datetimeFigureOut">
              <a:rPr lang="vi-VN" smtClean="0"/>
              <a:t>19/04/2023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2BF05624-0479-4482-ACFB-2722DFC060D7}" type="slidenum">
              <a:rPr lang="vi-VN" smtClean="0"/>
              <a:t>‹#›</a:t>
            </a:fld>
            <a:endParaRPr lang="vi-V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869746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ECD39E34-E9D3-4FDD-9ABB-87F8008D5E24}" type="datetimeFigureOut">
              <a:rPr lang="vi-VN" smtClean="0"/>
              <a:t>19/04/2023</a:t>
            </a:fld>
            <a:endParaRPr lang="vi-VN"/>
          </a:p>
        </p:txBody>
      </p:sp>
      <p:sp>
        <p:nvSpPr>
          <p:cNvPr id="6" name="Footer Placeholder 5"/>
          <p:cNvSpPr>
            <a:spLocks noGrp="1"/>
          </p:cNvSpPr>
          <p:nvPr>
            <p:ph type="ftr" sz="quarter" idx="11"/>
          </p:nvPr>
        </p:nvSpPr>
        <p:spPr>
          <a:xfrm>
            <a:off x="1447382" y="318640"/>
            <a:ext cx="5541004" cy="320931"/>
          </a:xfrm>
        </p:spPr>
        <p:txBody>
          <a:bodyPr/>
          <a:lstStyle/>
          <a:p>
            <a:endParaRPr lang="vi-VN"/>
          </a:p>
        </p:txBody>
      </p:sp>
      <p:sp>
        <p:nvSpPr>
          <p:cNvPr id="7" name="Slide Number Placeholder 6"/>
          <p:cNvSpPr>
            <a:spLocks noGrp="1"/>
          </p:cNvSpPr>
          <p:nvPr>
            <p:ph type="sldNum" sz="quarter" idx="12"/>
          </p:nvPr>
        </p:nvSpPr>
        <p:spPr/>
        <p:txBody>
          <a:bodyPr/>
          <a:lstStyle/>
          <a:p>
            <a:fld id="{2BF05624-0479-4482-ACFB-2722DFC060D7}" type="slidenum">
              <a:rPr lang="vi-VN" smtClean="0"/>
              <a:t>‹#›</a:t>
            </a:fld>
            <a:endParaRPr lang="vi-V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69759246"/>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ECD39E34-E9D3-4FDD-9ABB-87F8008D5E24}" type="datetimeFigureOut">
              <a:rPr lang="vi-VN" smtClean="0"/>
              <a:t>19/04/2023</a:t>
            </a:fld>
            <a:endParaRPr lang="vi-V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BF05624-0479-4482-ACFB-2722DFC060D7}" type="slidenum">
              <a:rPr lang="vi-VN" smtClean="0"/>
              <a:t>‹#›</a:t>
            </a:fld>
            <a:endParaRPr lang="vi-V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0941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ransition spd="slow">
    <p:wipe/>
  </p:transition>
  <p:txStyles>
    <p:titleStyle>
      <a:lvl1pPr algn="l" defTabSz="914400" rtl="0" eaLnBrk="1" latinLnBrk="0" hangingPunct="1">
        <a:lnSpc>
          <a:spcPct val="90000"/>
        </a:lnSpc>
        <a:spcBef>
          <a:spcPct val="0"/>
        </a:spcBef>
        <a:buNone/>
        <a:defRPr sz="3200" b="1"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DA621-0235-B12F-1C40-6649E3FAA447}"/>
              </a:ext>
            </a:extLst>
          </p:cNvPr>
          <p:cNvSpPr>
            <a:spLocks noGrp="1"/>
          </p:cNvSpPr>
          <p:nvPr>
            <p:ph type="ctrTitle"/>
          </p:nvPr>
        </p:nvSpPr>
        <p:spPr/>
        <p:txBody>
          <a:bodyPr/>
          <a:lstStyle/>
          <a:p>
            <a:r>
              <a:rPr lang="vi-VN" dirty="0"/>
              <a:t>BỆNH ÁN</a:t>
            </a:r>
          </a:p>
        </p:txBody>
      </p:sp>
      <p:sp>
        <p:nvSpPr>
          <p:cNvPr id="3" name="Subtitle 2">
            <a:extLst>
              <a:ext uri="{FF2B5EF4-FFF2-40B4-BE49-F238E27FC236}">
                <a16:creationId xmlns:a16="http://schemas.microsoft.com/office/drawing/2014/main" id="{9027B65E-B45E-A218-A216-BB5593EEF948}"/>
              </a:ext>
            </a:extLst>
          </p:cNvPr>
          <p:cNvSpPr>
            <a:spLocks noGrp="1"/>
          </p:cNvSpPr>
          <p:nvPr>
            <p:ph type="subTitle" idx="1"/>
          </p:nvPr>
        </p:nvSpPr>
        <p:spPr/>
        <p:txBody>
          <a:bodyPr/>
          <a:lstStyle/>
          <a:p>
            <a:r>
              <a:rPr lang="vi-VN" dirty="0"/>
              <a:t>GVHD: </a:t>
            </a:r>
            <a:r>
              <a:rPr lang="vi-VN" dirty="0" err="1"/>
              <a:t>BS.Hoàng</a:t>
            </a:r>
            <a:r>
              <a:rPr lang="vi-VN" dirty="0"/>
              <a:t> Danh Tấn</a:t>
            </a:r>
          </a:p>
          <a:p>
            <a:r>
              <a:rPr lang="vi-VN" dirty="0"/>
              <a:t>NHÓM: 6</a:t>
            </a:r>
          </a:p>
        </p:txBody>
      </p:sp>
    </p:spTree>
    <p:extLst>
      <p:ext uri="{BB962C8B-B14F-4D97-AF65-F5344CB8AC3E}">
        <p14:creationId xmlns:p14="http://schemas.microsoft.com/office/powerpoint/2010/main" val="155748634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58672-E04D-79E7-2537-23DF7659B0D6}"/>
              </a:ext>
            </a:extLst>
          </p:cNvPr>
          <p:cNvSpPr>
            <a:spLocks noGrp="1"/>
          </p:cNvSpPr>
          <p:nvPr>
            <p:ph type="title"/>
          </p:nvPr>
        </p:nvSpPr>
        <p:spPr/>
        <p:txBody>
          <a:bodyPr/>
          <a:lstStyle/>
          <a:p>
            <a:r>
              <a:rPr lang="vi-VN" dirty="0"/>
              <a:t>Khám</a:t>
            </a:r>
          </a:p>
        </p:txBody>
      </p:sp>
      <p:sp>
        <p:nvSpPr>
          <p:cNvPr id="3" name="Content Placeholder 2">
            <a:extLst>
              <a:ext uri="{FF2B5EF4-FFF2-40B4-BE49-F238E27FC236}">
                <a16:creationId xmlns:a16="http://schemas.microsoft.com/office/drawing/2014/main" id="{802265A3-32B3-7C75-3001-F70F510B61BF}"/>
              </a:ext>
            </a:extLst>
          </p:cNvPr>
          <p:cNvSpPr>
            <a:spLocks noGrp="1"/>
          </p:cNvSpPr>
          <p:nvPr>
            <p:ph idx="1"/>
          </p:nvPr>
        </p:nvSpPr>
        <p:spPr/>
        <p:txBody>
          <a:bodyPr>
            <a:normAutofit fontScale="85000" lnSpcReduction="20000"/>
          </a:bodyPr>
          <a:lstStyle/>
          <a:p>
            <a:pPr marL="0" indent="0">
              <a:buNone/>
            </a:pPr>
            <a:r>
              <a:rPr lang="vi-VN" dirty="0"/>
              <a:t>Bụng:</a:t>
            </a:r>
          </a:p>
          <a:p>
            <a:pPr>
              <a:buFontTx/>
              <a:buChar char="-"/>
            </a:pPr>
            <a:r>
              <a:rPr lang="vi-VN" dirty="0"/>
              <a:t>Bụng chướng vừa, chướng đều, di động theo nhịp thở, không sẹo mổ cũ, không u, không ổ đập, không THBH.</a:t>
            </a:r>
          </a:p>
          <a:p>
            <a:pPr>
              <a:buFontTx/>
              <a:buChar char="-"/>
            </a:pPr>
            <a:r>
              <a:rPr lang="vi-VN" dirty="0"/>
              <a:t>Âm ruột: 12 l/</a:t>
            </a:r>
            <a:r>
              <a:rPr lang="vi-VN" dirty="0" err="1"/>
              <a:t>ph</a:t>
            </a:r>
            <a:r>
              <a:rPr lang="vi-VN" dirty="0"/>
              <a:t>, âm sắc cao</a:t>
            </a:r>
          </a:p>
          <a:p>
            <a:pPr>
              <a:buFontTx/>
              <a:buChar char="-"/>
            </a:pPr>
            <a:r>
              <a:rPr lang="vi-VN" dirty="0"/>
              <a:t>Gõ vang</a:t>
            </a:r>
          </a:p>
          <a:p>
            <a:pPr>
              <a:buFontTx/>
              <a:buChar char="-"/>
            </a:pPr>
            <a:r>
              <a:rPr lang="vi-VN" dirty="0"/>
              <a:t>Ấn đau vùng quanh rốn, không đề kháng, không phản ứng dội</a:t>
            </a:r>
          </a:p>
          <a:p>
            <a:pPr>
              <a:buFontTx/>
              <a:buChar char="-"/>
            </a:pPr>
            <a:r>
              <a:rPr lang="vi-VN" dirty="0"/>
              <a:t>Không dấu quai ruột nổi, không dấu rắn bò</a:t>
            </a:r>
          </a:p>
          <a:p>
            <a:pPr>
              <a:buFontTx/>
              <a:buChar char="-"/>
            </a:pPr>
            <a:r>
              <a:rPr lang="vi-VN" dirty="0"/>
              <a:t>Gan, lách không sờ chạm; Chạm thận (-), cầu bàng quang (-).</a:t>
            </a:r>
          </a:p>
          <a:p>
            <a:pPr>
              <a:buFontTx/>
              <a:buChar char="-"/>
            </a:pPr>
            <a:r>
              <a:rPr lang="vi-VN" dirty="0"/>
              <a:t>Không ghi nhận khối phồng vùng bẹn.</a:t>
            </a:r>
          </a:p>
          <a:p>
            <a:pPr marL="0" indent="0">
              <a:buNone/>
            </a:pPr>
            <a:endParaRPr lang="vi-VN" dirty="0"/>
          </a:p>
        </p:txBody>
      </p:sp>
    </p:spTree>
    <p:extLst>
      <p:ext uri="{BB962C8B-B14F-4D97-AF65-F5344CB8AC3E}">
        <p14:creationId xmlns:p14="http://schemas.microsoft.com/office/powerpoint/2010/main" val="363842430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A5FB-982C-CE97-74F3-FBF948F27C79}"/>
              </a:ext>
            </a:extLst>
          </p:cNvPr>
          <p:cNvSpPr>
            <a:spLocks noGrp="1"/>
          </p:cNvSpPr>
          <p:nvPr>
            <p:ph type="title"/>
          </p:nvPr>
        </p:nvSpPr>
        <p:spPr/>
        <p:txBody>
          <a:bodyPr/>
          <a:lstStyle/>
          <a:p>
            <a:r>
              <a:rPr lang="vi-VN" dirty="0"/>
              <a:t>Khám</a:t>
            </a:r>
          </a:p>
        </p:txBody>
      </p:sp>
      <p:sp>
        <p:nvSpPr>
          <p:cNvPr id="3" name="Content Placeholder 2">
            <a:extLst>
              <a:ext uri="{FF2B5EF4-FFF2-40B4-BE49-F238E27FC236}">
                <a16:creationId xmlns:a16="http://schemas.microsoft.com/office/drawing/2014/main" id="{387BE156-AF68-E8AF-46BE-F348528E1876}"/>
              </a:ext>
            </a:extLst>
          </p:cNvPr>
          <p:cNvSpPr>
            <a:spLocks noGrp="1"/>
          </p:cNvSpPr>
          <p:nvPr>
            <p:ph idx="1"/>
          </p:nvPr>
        </p:nvSpPr>
        <p:spPr/>
        <p:txBody>
          <a:bodyPr/>
          <a:lstStyle/>
          <a:p>
            <a:pPr marL="0" indent="0">
              <a:buNone/>
            </a:pPr>
            <a:r>
              <a:rPr lang="vi-VN" dirty="0"/>
              <a:t>Các cơ quan khác:</a:t>
            </a:r>
          </a:p>
          <a:p>
            <a:pPr marL="0" indent="0">
              <a:buNone/>
            </a:pPr>
            <a:r>
              <a:rPr lang="vi-VN" dirty="0"/>
              <a:t>- Khám không ghi nhận bất </a:t>
            </a:r>
            <a:r>
              <a:rPr lang="vi-VN" dirty="0" err="1"/>
              <a:t>thuờng</a:t>
            </a:r>
            <a:endParaRPr lang="vi-VN" dirty="0"/>
          </a:p>
        </p:txBody>
      </p:sp>
    </p:spTree>
    <p:extLst>
      <p:ext uri="{BB962C8B-B14F-4D97-AF65-F5344CB8AC3E}">
        <p14:creationId xmlns:p14="http://schemas.microsoft.com/office/powerpoint/2010/main" val="1086301614"/>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3A11E-B40D-ED9D-394F-3F7452DE73C1}"/>
              </a:ext>
            </a:extLst>
          </p:cNvPr>
          <p:cNvSpPr>
            <a:spLocks noGrp="1"/>
          </p:cNvSpPr>
          <p:nvPr>
            <p:ph type="title"/>
          </p:nvPr>
        </p:nvSpPr>
        <p:spPr/>
        <p:txBody>
          <a:bodyPr/>
          <a:lstStyle/>
          <a:p>
            <a:r>
              <a:rPr lang="vi-VN" dirty="0"/>
              <a:t>Khám</a:t>
            </a:r>
          </a:p>
        </p:txBody>
      </p:sp>
      <p:sp>
        <p:nvSpPr>
          <p:cNvPr id="3" name="Content Placeholder 2">
            <a:extLst>
              <a:ext uri="{FF2B5EF4-FFF2-40B4-BE49-F238E27FC236}">
                <a16:creationId xmlns:a16="http://schemas.microsoft.com/office/drawing/2014/main" id="{D6009589-E7DF-FE37-1749-E98A61150805}"/>
              </a:ext>
            </a:extLst>
          </p:cNvPr>
          <p:cNvSpPr>
            <a:spLocks noGrp="1"/>
          </p:cNvSpPr>
          <p:nvPr>
            <p:ph idx="1"/>
          </p:nvPr>
        </p:nvSpPr>
        <p:spPr/>
        <p:txBody>
          <a:bodyPr/>
          <a:lstStyle/>
          <a:p>
            <a:pPr marL="0" indent="0">
              <a:buNone/>
            </a:pPr>
            <a:r>
              <a:rPr lang="vi-VN" dirty="0"/>
              <a:t>Thăm hậu môn- trực tràng:</a:t>
            </a:r>
          </a:p>
          <a:p>
            <a:pPr>
              <a:buFontTx/>
              <a:buChar char="-"/>
            </a:pPr>
            <a:r>
              <a:rPr lang="vi-VN" dirty="0"/>
              <a:t>Niêm mạc trơn láng, không sờ thấy u</a:t>
            </a:r>
          </a:p>
          <a:p>
            <a:pPr>
              <a:buFontTx/>
              <a:buChar char="-"/>
            </a:pPr>
            <a:r>
              <a:rPr lang="vi-VN" dirty="0"/>
              <a:t>Bóng trực tràng rỗng</a:t>
            </a:r>
          </a:p>
          <a:p>
            <a:pPr>
              <a:buFontTx/>
              <a:buChar char="-"/>
            </a:pPr>
            <a:r>
              <a:rPr lang="vi-VN" dirty="0"/>
              <a:t>Có ít phân vàng dính theo găng</a:t>
            </a:r>
          </a:p>
        </p:txBody>
      </p:sp>
    </p:spTree>
    <p:extLst>
      <p:ext uri="{BB962C8B-B14F-4D97-AF65-F5344CB8AC3E}">
        <p14:creationId xmlns:p14="http://schemas.microsoft.com/office/powerpoint/2010/main" val="366222460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E4FE5-352F-9405-52D5-8126EF0E7BAF}"/>
              </a:ext>
            </a:extLst>
          </p:cNvPr>
          <p:cNvSpPr>
            <a:spLocks noGrp="1"/>
          </p:cNvSpPr>
          <p:nvPr>
            <p:ph type="title"/>
          </p:nvPr>
        </p:nvSpPr>
        <p:spPr/>
        <p:txBody>
          <a:bodyPr/>
          <a:lstStyle/>
          <a:p>
            <a:r>
              <a:rPr lang="vi-VN" dirty="0"/>
              <a:t>Tóm tắt bệnh án</a:t>
            </a:r>
          </a:p>
        </p:txBody>
      </p:sp>
      <p:sp>
        <p:nvSpPr>
          <p:cNvPr id="3" name="Content Placeholder 2">
            <a:extLst>
              <a:ext uri="{FF2B5EF4-FFF2-40B4-BE49-F238E27FC236}">
                <a16:creationId xmlns:a16="http://schemas.microsoft.com/office/drawing/2014/main" id="{094D43BB-D41E-8438-40C3-7CF6664448A5}"/>
              </a:ext>
            </a:extLst>
          </p:cNvPr>
          <p:cNvSpPr>
            <a:spLocks noGrp="1"/>
          </p:cNvSpPr>
          <p:nvPr>
            <p:ph idx="1"/>
          </p:nvPr>
        </p:nvSpPr>
        <p:spPr/>
        <p:txBody>
          <a:bodyPr>
            <a:normAutofit fontScale="62500" lnSpcReduction="20000"/>
          </a:bodyPr>
          <a:lstStyle/>
          <a:p>
            <a:pPr marL="0" indent="0">
              <a:buNone/>
            </a:pPr>
            <a:r>
              <a:rPr lang="vi-VN" sz="2000" dirty="0"/>
              <a:t>Bệnh nhân nữ, 68 tuổi, nhập viện vì đau bụng, bệnh 11 ngày, qua hỏi bệnh và thăm khám ghi nhận:</a:t>
            </a:r>
          </a:p>
          <a:p>
            <a:pPr marL="0" indent="0">
              <a:buNone/>
            </a:pPr>
            <a:r>
              <a:rPr lang="vi-VN" sz="1600" dirty="0"/>
              <a:t>1,TCCN:</a:t>
            </a:r>
          </a:p>
          <a:p>
            <a:pPr>
              <a:buFontTx/>
              <a:buChar char="-"/>
            </a:pPr>
            <a:r>
              <a:rPr lang="vi-VN" sz="1600" dirty="0"/>
              <a:t>Đau quặn cơn quanh rốn</a:t>
            </a:r>
          </a:p>
          <a:p>
            <a:pPr>
              <a:buFontTx/>
              <a:buChar char="-"/>
            </a:pPr>
            <a:r>
              <a:rPr lang="vi-VN" sz="1600" dirty="0"/>
              <a:t>Chướng bụng</a:t>
            </a:r>
          </a:p>
          <a:p>
            <a:pPr>
              <a:buFontTx/>
              <a:buChar char="-"/>
            </a:pPr>
            <a:r>
              <a:rPr lang="vi-VN" sz="1600" dirty="0"/>
              <a:t>Không đi tiêu, còn trung tiện.</a:t>
            </a:r>
          </a:p>
          <a:p>
            <a:pPr marL="0" indent="0">
              <a:buNone/>
            </a:pPr>
            <a:r>
              <a:rPr lang="vi-VN" sz="1600" dirty="0"/>
              <a:t>2, TCTT:</a:t>
            </a:r>
          </a:p>
          <a:p>
            <a:pPr marL="0" indent="0">
              <a:buNone/>
            </a:pPr>
            <a:r>
              <a:rPr lang="vi-VN" sz="1600" dirty="0"/>
              <a:t>- Bụng chướng vừa, chướng đều.</a:t>
            </a:r>
          </a:p>
          <a:p>
            <a:pPr>
              <a:buFontTx/>
              <a:buChar char="-"/>
            </a:pPr>
            <a:r>
              <a:rPr lang="vi-VN" sz="1600" dirty="0"/>
              <a:t>Âm ruột: 12l/</a:t>
            </a:r>
            <a:r>
              <a:rPr lang="vi-VN" sz="1600" dirty="0" err="1"/>
              <a:t>ph</a:t>
            </a:r>
            <a:endParaRPr lang="vi-VN" sz="1600" dirty="0"/>
          </a:p>
          <a:p>
            <a:pPr>
              <a:buFontTx/>
              <a:buChar char="-"/>
            </a:pPr>
            <a:r>
              <a:rPr lang="vi-VN" sz="1600" dirty="0"/>
              <a:t>Gõ vang</a:t>
            </a:r>
          </a:p>
          <a:p>
            <a:pPr>
              <a:buFontTx/>
              <a:buChar char="-"/>
            </a:pPr>
            <a:r>
              <a:rPr lang="vi-VN" sz="1600" dirty="0"/>
              <a:t>Ấn đau quanh rốn</a:t>
            </a:r>
          </a:p>
          <a:p>
            <a:pPr>
              <a:buFontTx/>
              <a:buChar char="-"/>
            </a:pPr>
            <a:r>
              <a:rPr lang="vi-VN" sz="1600" dirty="0"/>
              <a:t>Thăm hậu môn trực tràng ít phân dính theo gắng</a:t>
            </a:r>
          </a:p>
          <a:p>
            <a:pPr marL="0" indent="0">
              <a:buNone/>
            </a:pPr>
            <a:r>
              <a:rPr lang="vi-VN" sz="1600" dirty="0"/>
              <a:t>3, Tiền căn: không bất thường</a:t>
            </a:r>
          </a:p>
        </p:txBody>
      </p:sp>
    </p:spTree>
    <p:extLst>
      <p:ext uri="{BB962C8B-B14F-4D97-AF65-F5344CB8AC3E}">
        <p14:creationId xmlns:p14="http://schemas.microsoft.com/office/powerpoint/2010/main" val="3259537850"/>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0838E-9F0D-EDC8-3C97-22FA0E9A1773}"/>
              </a:ext>
            </a:extLst>
          </p:cNvPr>
          <p:cNvSpPr>
            <a:spLocks noGrp="1"/>
          </p:cNvSpPr>
          <p:nvPr>
            <p:ph type="title"/>
          </p:nvPr>
        </p:nvSpPr>
        <p:spPr/>
        <p:txBody>
          <a:bodyPr/>
          <a:lstStyle/>
          <a:p>
            <a:r>
              <a:rPr lang="vi-VN" dirty="0"/>
              <a:t>Đặt vấn đề</a:t>
            </a:r>
          </a:p>
        </p:txBody>
      </p:sp>
      <p:sp>
        <p:nvSpPr>
          <p:cNvPr id="3" name="Content Placeholder 2">
            <a:extLst>
              <a:ext uri="{FF2B5EF4-FFF2-40B4-BE49-F238E27FC236}">
                <a16:creationId xmlns:a16="http://schemas.microsoft.com/office/drawing/2014/main" id="{A9EADC32-0A81-25B8-FCB5-AE0AA6EAF77F}"/>
              </a:ext>
            </a:extLst>
          </p:cNvPr>
          <p:cNvSpPr>
            <a:spLocks noGrp="1"/>
          </p:cNvSpPr>
          <p:nvPr>
            <p:ph idx="1"/>
          </p:nvPr>
        </p:nvSpPr>
        <p:spPr/>
        <p:txBody>
          <a:bodyPr/>
          <a:lstStyle/>
          <a:p>
            <a:pPr marL="0" indent="0">
              <a:buNone/>
            </a:pPr>
            <a:r>
              <a:rPr lang="vi-VN" dirty="0"/>
              <a:t>1, Hội chứng bán tắc ruột</a:t>
            </a:r>
          </a:p>
          <a:p>
            <a:pPr marL="0" indent="0">
              <a:buNone/>
            </a:pPr>
            <a:endParaRPr lang="vi-VN" dirty="0"/>
          </a:p>
        </p:txBody>
      </p:sp>
    </p:spTree>
    <p:extLst>
      <p:ext uri="{BB962C8B-B14F-4D97-AF65-F5344CB8AC3E}">
        <p14:creationId xmlns:p14="http://schemas.microsoft.com/office/powerpoint/2010/main" val="2780409403"/>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A0A0B-F0A7-A58F-B80B-C277610B8F13}"/>
              </a:ext>
            </a:extLst>
          </p:cNvPr>
          <p:cNvSpPr>
            <a:spLocks noGrp="1"/>
          </p:cNvSpPr>
          <p:nvPr>
            <p:ph type="title"/>
          </p:nvPr>
        </p:nvSpPr>
        <p:spPr/>
        <p:txBody>
          <a:bodyPr/>
          <a:lstStyle/>
          <a:p>
            <a:r>
              <a:rPr lang="vi-VN" dirty="0"/>
              <a:t>Biện luận</a:t>
            </a:r>
          </a:p>
        </p:txBody>
      </p:sp>
      <p:sp>
        <p:nvSpPr>
          <p:cNvPr id="3" name="Content Placeholder 2">
            <a:extLst>
              <a:ext uri="{FF2B5EF4-FFF2-40B4-BE49-F238E27FC236}">
                <a16:creationId xmlns:a16="http://schemas.microsoft.com/office/drawing/2014/main" id="{2266C526-9366-E1BF-47B8-0EB03A1505CB}"/>
              </a:ext>
            </a:extLst>
          </p:cNvPr>
          <p:cNvSpPr>
            <a:spLocks noGrp="1"/>
          </p:cNvSpPr>
          <p:nvPr>
            <p:ph idx="1"/>
          </p:nvPr>
        </p:nvSpPr>
        <p:spPr/>
        <p:txBody>
          <a:bodyPr>
            <a:normAutofit lnSpcReduction="10000"/>
          </a:bodyPr>
          <a:lstStyle/>
          <a:p>
            <a:pPr marL="0" indent="0">
              <a:buNone/>
            </a:pPr>
            <a:r>
              <a:rPr lang="vi-VN" dirty="0"/>
              <a:t>Hội chứng bán tắc ruột:</a:t>
            </a:r>
          </a:p>
          <a:p>
            <a:pPr>
              <a:buFontTx/>
              <a:buChar char="-"/>
            </a:pPr>
            <a:r>
              <a:rPr lang="vi-VN" dirty="0"/>
              <a:t>Bệnh nhân nữ, 68 tuổi, nhập viện với các triệu chứng: đau bụng quặn cơn quanh rốn, chướng bung, không đi tiêu được nhưng còn trung tiện.</a:t>
            </a:r>
          </a:p>
          <a:p>
            <a:pPr>
              <a:buFontTx/>
              <a:buChar char="-"/>
            </a:pPr>
            <a:r>
              <a:rPr lang="vi-VN" dirty="0"/>
              <a:t>Khám ghi nhận bụng chướng, âm ruột 12 lần/phút, tăng âm sắc, gõ vang</a:t>
            </a:r>
          </a:p>
          <a:p>
            <a:pPr>
              <a:buFont typeface="Symbol" panose="05050102010706020507" pitchFamily="18" charset="2"/>
              <a:buChar char="Þ"/>
            </a:pPr>
            <a:r>
              <a:rPr lang="vi-VN" dirty="0"/>
              <a:t>Bệnh nhân có hội chứng bán tắc ruột</a:t>
            </a:r>
          </a:p>
          <a:p>
            <a:pPr marL="0" indent="0">
              <a:buNone/>
            </a:pPr>
            <a:r>
              <a:rPr lang="vi-VN" dirty="0"/>
              <a:t>Chướng bụng vừa, không buồn nôn/nôn nên nghĩ tắc thấp</a:t>
            </a:r>
          </a:p>
          <a:p>
            <a:pPr marL="0" indent="0">
              <a:buNone/>
            </a:pPr>
            <a:r>
              <a:rPr lang="vi-VN" dirty="0"/>
              <a:t>Bệnh nhân đau quặn cơn, ngoài cơn dễ chịu, trung tiện dễ chịu, ấn đau quanh rốn nghĩ là TR đơn thuần.</a:t>
            </a:r>
          </a:p>
        </p:txBody>
      </p:sp>
    </p:spTree>
    <p:extLst>
      <p:ext uri="{BB962C8B-B14F-4D97-AF65-F5344CB8AC3E}">
        <p14:creationId xmlns:p14="http://schemas.microsoft.com/office/powerpoint/2010/main" val="1409406067"/>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D9468-78C0-929E-95B4-141EC1CC8064}"/>
              </a:ext>
            </a:extLst>
          </p:cNvPr>
          <p:cNvSpPr>
            <a:spLocks noGrp="1"/>
          </p:cNvSpPr>
          <p:nvPr>
            <p:ph type="title"/>
          </p:nvPr>
        </p:nvSpPr>
        <p:spPr/>
        <p:txBody>
          <a:bodyPr/>
          <a:lstStyle/>
          <a:p>
            <a:r>
              <a:rPr lang="vi-VN" dirty="0"/>
              <a:t>Biện luận</a:t>
            </a:r>
          </a:p>
        </p:txBody>
      </p:sp>
      <p:sp>
        <p:nvSpPr>
          <p:cNvPr id="3" name="Content Placeholder 2">
            <a:extLst>
              <a:ext uri="{FF2B5EF4-FFF2-40B4-BE49-F238E27FC236}">
                <a16:creationId xmlns:a16="http://schemas.microsoft.com/office/drawing/2014/main" id="{C8D2E47C-1044-F225-1113-D37B8D098F99}"/>
              </a:ext>
            </a:extLst>
          </p:cNvPr>
          <p:cNvSpPr>
            <a:spLocks noGrp="1"/>
          </p:cNvSpPr>
          <p:nvPr>
            <p:ph idx="1"/>
          </p:nvPr>
        </p:nvSpPr>
        <p:spPr/>
        <p:txBody>
          <a:bodyPr>
            <a:normAutofit fontScale="92500" lnSpcReduction="20000"/>
          </a:bodyPr>
          <a:lstStyle/>
          <a:p>
            <a:pPr marL="0" indent="0">
              <a:buNone/>
            </a:pPr>
            <a:r>
              <a:rPr lang="vi-VN" dirty="0"/>
              <a:t>Các nguyên nhân có thể gây bán tắc ruột trên bệnh nhân này:</a:t>
            </a:r>
          </a:p>
          <a:p>
            <a:pPr marL="0" indent="0">
              <a:buNone/>
            </a:pPr>
            <a:r>
              <a:rPr lang="vi-VN" dirty="0"/>
              <a:t>- U đại tràng: bệnh nhân lớn tuổi, thừa cân, thói quen ăn ít rau xanh, nhiều dầu mỡ, , ăn uống kém, 1 tháng gần đây tiêu phân nhỏ dẹt nên nghĩ nhiều.</a:t>
            </a:r>
          </a:p>
          <a:p>
            <a:pPr marL="0" indent="0">
              <a:buNone/>
            </a:pPr>
            <a:r>
              <a:rPr lang="vi-VN" dirty="0"/>
              <a:t>- Viêm ruột: không loại trừ</a:t>
            </a:r>
          </a:p>
          <a:p>
            <a:pPr marL="0" indent="0">
              <a:buNone/>
            </a:pPr>
            <a:r>
              <a:rPr lang="vi-VN" dirty="0"/>
              <a:t>- Lao ruột: ít nghĩ vì bệnh nhân không có tiền căn nhiễm lao hay tiếp xúc người bị lao, không cơ địa suy giảm miễn dịch.</a:t>
            </a:r>
          </a:p>
          <a:p>
            <a:pPr marL="0" indent="0">
              <a:buNone/>
            </a:pPr>
            <a:r>
              <a:rPr lang="vi-VN" dirty="0"/>
              <a:t>- Bã thức ăn: Bệnh nhân chức năng nhai còn tốt, không tiền căn cắt dạ dày nên ít nghĩ nguyên nhân này.</a:t>
            </a:r>
          </a:p>
          <a:p>
            <a:pPr marL="0" indent="0">
              <a:buNone/>
            </a:pPr>
            <a:r>
              <a:rPr lang="vi-VN" dirty="0"/>
              <a:t>- Dính ruột: ít nghĩ do BN không có tiền căn phẫu thuật</a:t>
            </a:r>
          </a:p>
          <a:p>
            <a:pPr marL="0" indent="0">
              <a:buNone/>
            </a:pPr>
            <a:endParaRPr lang="vi-VN" dirty="0"/>
          </a:p>
        </p:txBody>
      </p:sp>
    </p:spTree>
    <p:extLst>
      <p:ext uri="{BB962C8B-B14F-4D97-AF65-F5344CB8AC3E}">
        <p14:creationId xmlns:p14="http://schemas.microsoft.com/office/powerpoint/2010/main" val="2735083687"/>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8194B-7AC1-0654-15C7-1A515D20C94D}"/>
              </a:ext>
            </a:extLst>
          </p:cNvPr>
          <p:cNvSpPr>
            <a:spLocks noGrp="1"/>
          </p:cNvSpPr>
          <p:nvPr>
            <p:ph type="title"/>
          </p:nvPr>
        </p:nvSpPr>
        <p:spPr/>
        <p:txBody>
          <a:bodyPr/>
          <a:lstStyle/>
          <a:p>
            <a:r>
              <a:rPr lang="vi-VN" dirty="0"/>
              <a:t>Biện luận</a:t>
            </a:r>
          </a:p>
        </p:txBody>
      </p:sp>
      <p:sp>
        <p:nvSpPr>
          <p:cNvPr id="3" name="Content Placeholder 2">
            <a:extLst>
              <a:ext uri="{FF2B5EF4-FFF2-40B4-BE49-F238E27FC236}">
                <a16:creationId xmlns:a16="http://schemas.microsoft.com/office/drawing/2014/main" id="{EAD73CE6-EE58-CCB0-CE30-4D3502939D9D}"/>
              </a:ext>
            </a:extLst>
          </p:cNvPr>
          <p:cNvSpPr>
            <a:spLocks noGrp="1"/>
          </p:cNvSpPr>
          <p:nvPr>
            <p:ph idx="1"/>
          </p:nvPr>
        </p:nvSpPr>
        <p:spPr/>
        <p:txBody>
          <a:bodyPr/>
          <a:lstStyle/>
          <a:p>
            <a:pPr marL="0" indent="0">
              <a:buNone/>
            </a:pPr>
            <a:r>
              <a:rPr lang="vi-VN" dirty="0"/>
              <a:t>Biến chứng: bệnh nhân khám sinh hiệu ổn, không dấu mất nước, không đề kháng thành bụng, tuy nhiên chưa loại trừ biến chứng tổn thương thận cấp, rối loạn điện giải.</a:t>
            </a:r>
          </a:p>
        </p:txBody>
      </p:sp>
    </p:spTree>
    <p:extLst>
      <p:ext uri="{BB962C8B-B14F-4D97-AF65-F5344CB8AC3E}">
        <p14:creationId xmlns:p14="http://schemas.microsoft.com/office/powerpoint/2010/main" val="309042549"/>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2D623-AE98-9301-AC0F-83D20FC331B5}"/>
              </a:ext>
            </a:extLst>
          </p:cNvPr>
          <p:cNvSpPr>
            <a:spLocks noGrp="1"/>
          </p:cNvSpPr>
          <p:nvPr>
            <p:ph type="title"/>
          </p:nvPr>
        </p:nvSpPr>
        <p:spPr/>
        <p:txBody>
          <a:bodyPr/>
          <a:lstStyle/>
          <a:p>
            <a:r>
              <a:rPr lang="vi-VN" dirty="0"/>
              <a:t>Chẩn đoán</a:t>
            </a:r>
          </a:p>
        </p:txBody>
      </p:sp>
      <p:sp>
        <p:nvSpPr>
          <p:cNvPr id="3" name="Content Placeholder 2">
            <a:extLst>
              <a:ext uri="{FF2B5EF4-FFF2-40B4-BE49-F238E27FC236}">
                <a16:creationId xmlns:a16="http://schemas.microsoft.com/office/drawing/2014/main" id="{B2E18992-33F8-7C88-BFE9-7F45B571A847}"/>
              </a:ext>
            </a:extLst>
          </p:cNvPr>
          <p:cNvSpPr>
            <a:spLocks noGrp="1"/>
          </p:cNvSpPr>
          <p:nvPr>
            <p:ph idx="1"/>
          </p:nvPr>
        </p:nvSpPr>
        <p:spPr/>
        <p:txBody>
          <a:bodyPr/>
          <a:lstStyle/>
          <a:p>
            <a:r>
              <a:rPr lang="vi-VN" dirty="0"/>
              <a:t>Chẩn đoán sơ bộ: Bán tắc ruột do u đại tràng</a:t>
            </a:r>
          </a:p>
          <a:p>
            <a:r>
              <a:rPr lang="vi-VN" dirty="0"/>
              <a:t>Chẩn đoán phân biệt:</a:t>
            </a:r>
          </a:p>
          <a:p>
            <a:pPr>
              <a:buFontTx/>
              <a:buChar char="-"/>
            </a:pPr>
            <a:r>
              <a:rPr lang="vi-VN" dirty="0"/>
              <a:t>Bán tắc ruột do Viêm ruột</a:t>
            </a:r>
          </a:p>
        </p:txBody>
      </p:sp>
    </p:spTree>
    <p:extLst>
      <p:ext uri="{BB962C8B-B14F-4D97-AF65-F5344CB8AC3E}">
        <p14:creationId xmlns:p14="http://schemas.microsoft.com/office/powerpoint/2010/main" val="308471680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0DF93-B5B2-ECCD-6682-A4DF02D24793}"/>
              </a:ext>
            </a:extLst>
          </p:cNvPr>
          <p:cNvSpPr>
            <a:spLocks noGrp="1"/>
          </p:cNvSpPr>
          <p:nvPr>
            <p:ph type="title"/>
          </p:nvPr>
        </p:nvSpPr>
        <p:spPr/>
        <p:txBody>
          <a:bodyPr/>
          <a:lstStyle/>
          <a:p>
            <a:r>
              <a:rPr lang="vi-VN" dirty="0"/>
              <a:t>Đề nghị cận lâm sàng</a:t>
            </a:r>
          </a:p>
        </p:txBody>
      </p:sp>
      <p:sp>
        <p:nvSpPr>
          <p:cNvPr id="3" name="Content Placeholder 2">
            <a:extLst>
              <a:ext uri="{FF2B5EF4-FFF2-40B4-BE49-F238E27FC236}">
                <a16:creationId xmlns:a16="http://schemas.microsoft.com/office/drawing/2014/main" id="{61FC68B7-F7DA-42AF-0525-8EDF0FDFADAB}"/>
              </a:ext>
            </a:extLst>
          </p:cNvPr>
          <p:cNvSpPr>
            <a:spLocks noGrp="1"/>
          </p:cNvSpPr>
          <p:nvPr>
            <p:ph idx="1"/>
          </p:nvPr>
        </p:nvSpPr>
        <p:spPr/>
        <p:txBody>
          <a:bodyPr>
            <a:normAutofit/>
          </a:bodyPr>
          <a:lstStyle/>
          <a:p>
            <a:r>
              <a:rPr lang="vi-VN" dirty="0"/>
              <a:t>X quang bụng đứng không sửa soạn (18/04/2023)</a:t>
            </a:r>
          </a:p>
          <a:p>
            <a:r>
              <a:rPr lang="vi-VN" dirty="0"/>
              <a:t>CT </a:t>
            </a:r>
            <a:r>
              <a:rPr lang="vi-VN" dirty="0" err="1"/>
              <a:t>scan</a:t>
            </a:r>
            <a:r>
              <a:rPr lang="vi-VN" dirty="0"/>
              <a:t> bụng chậu có cản quang</a:t>
            </a:r>
          </a:p>
          <a:p>
            <a:r>
              <a:rPr lang="vi-VN" dirty="0"/>
              <a:t>Công thức máu</a:t>
            </a:r>
          </a:p>
          <a:p>
            <a:r>
              <a:rPr lang="vi-VN" dirty="0"/>
              <a:t>Sinh hóa máu: AST, ALT, BUN, </a:t>
            </a:r>
            <a:r>
              <a:rPr lang="vi-VN" dirty="0" err="1"/>
              <a:t>Creatinine</a:t>
            </a:r>
            <a:r>
              <a:rPr lang="vi-VN" dirty="0"/>
              <a:t>, </a:t>
            </a:r>
            <a:r>
              <a:rPr lang="vi-VN" dirty="0" err="1"/>
              <a:t>Ion</a:t>
            </a:r>
            <a:r>
              <a:rPr lang="vi-VN" dirty="0"/>
              <a:t> đồ, </a:t>
            </a:r>
            <a:r>
              <a:rPr lang="vi-VN" dirty="0" err="1"/>
              <a:t>Glucozo</a:t>
            </a:r>
            <a:r>
              <a:rPr lang="vi-VN" dirty="0"/>
              <a:t>, </a:t>
            </a:r>
            <a:r>
              <a:rPr lang="vi-VN" dirty="0" err="1"/>
              <a:t>Lipid</a:t>
            </a:r>
            <a:r>
              <a:rPr lang="vi-VN" dirty="0"/>
              <a:t>.</a:t>
            </a:r>
          </a:p>
          <a:p>
            <a:r>
              <a:rPr lang="vi-VN" dirty="0"/>
              <a:t>CRP</a:t>
            </a:r>
          </a:p>
          <a:p>
            <a:r>
              <a:rPr lang="vi-VN" dirty="0"/>
              <a:t>Chức năng đông máu APTT,PT</a:t>
            </a:r>
          </a:p>
          <a:p>
            <a:r>
              <a:rPr lang="vi-VN" dirty="0"/>
              <a:t>X quang ngực thẳng, ECG, TPTNT</a:t>
            </a:r>
          </a:p>
        </p:txBody>
      </p:sp>
    </p:spTree>
    <p:extLst>
      <p:ext uri="{BB962C8B-B14F-4D97-AF65-F5344CB8AC3E}">
        <p14:creationId xmlns:p14="http://schemas.microsoft.com/office/powerpoint/2010/main" val="401895396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AD1B8-E8EB-3A77-4677-059C24F21594}"/>
              </a:ext>
            </a:extLst>
          </p:cNvPr>
          <p:cNvSpPr>
            <a:spLocks noGrp="1"/>
          </p:cNvSpPr>
          <p:nvPr>
            <p:ph type="title"/>
          </p:nvPr>
        </p:nvSpPr>
        <p:spPr/>
        <p:txBody>
          <a:bodyPr/>
          <a:lstStyle/>
          <a:p>
            <a:r>
              <a:rPr lang="vi-VN" dirty="0"/>
              <a:t>Hành chính</a:t>
            </a:r>
          </a:p>
        </p:txBody>
      </p:sp>
      <p:sp>
        <p:nvSpPr>
          <p:cNvPr id="3" name="Content Placeholder 2">
            <a:extLst>
              <a:ext uri="{FF2B5EF4-FFF2-40B4-BE49-F238E27FC236}">
                <a16:creationId xmlns:a16="http://schemas.microsoft.com/office/drawing/2014/main" id="{FF8A1047-02A0-52ED-BFC4-B5C6FAE72AD6}"/>
              </a:ext>
            </a:extLst>
          </p:cNvPr>
          <p:cNvSpPr>
            <a:spLocks noGrp="1"/>
          </p:cNvSpPr>
          <p:nvPr>
            <p:ph idx="1"/>
          </p:nvPr>
        </p:nvSpPr>
        <p:spPr/>
        <p:txBody>
          <a:bodyPr>
            <a:normAutofit/>
          </a:bodyPr>
          <a:lstStyle/>
          <a:p>
            <a:r>
              <a:rPr lang="vi-VN" dirty="0"/>
              <a:t>Họ và tên: Nguyễn Thị Tòng</a:t>
            </a:r>
          </a:p>
          <a:p>
            <a:r>
              <a:rPr lang="vi-VN" dirty="0"/>
              <a:t>Tuổi: 68</a:t>
            </a:r>
          </a:p>
          <a:p>
            <a:r>
              <a:rPr lang="vi-VN" dirty="0"/>
              <a:t>Giới: Nữ</a:t>
            </a:r>
          </a:p>
          <a:p>
            <a:r>
              <a:rPr lang="vi-VN" dirty="0"/>
              <a:t>Nghề nghiệp: Buôn bán</a:t>
            </a:r>
          </a:p>
          <a:p>
            <a:r>
              <a:rPr lang="vi-VN" dirty="0"/>
              <a:t>Địa chỉ: Trà Vinh</a:t>
            </a:r>
          </a:p>
          <a:p>
            <a:r>
              <a:rPr lang="vi-VN" dirty="0"/>
              <a:t>Ngày nhập viện: 1h ngày 10/04/2023</a:t>
            </a:r>
          </a:p>
          <a:p>
            <a:r>
              <a:rPr lang="vi-VN" dirty="0"/>
              <a:t>Khoa cấp cứu Bệnh viện Đại Học Y Dược</a:t>
            </a:r>
          </a:p>
        </p:txBody>
      </p:sp>
    </p:spTree>
    <p:extLst>
      <p:ext uri="{BB962C8B-B14F-4D97-AF65-F5344CB8AC3E}">
        <p14:creationId xmlns:p14="http://schemas.microsoft.com/office/powerpoint/2010/main" val="399672194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B9284-B660-133E-8C36-89771F3CB788}"/>
              </a:ext>
            </a:extLst>
          </p:cNvPr>
          <p:cNvSpPr>
            <a:spLocks noGrp="1"/>
          </p:cNvSpPr>
          <p:nvPr>
            <p:ph type="title"/>
          </p:nvPr>
        </p:nvSpPr>
        <p:spPr/>
        <p:txBody>
          <a:bodyPr/>
          <a:lstStyle/>
          <a:p>
            <a:r>
              <a:rPr lang="vi-VN" dirty="0"/>
              <a:t>Kết quả cận lâm sàng</a:t>
            </a:r>
          </a:p>
        </p:txBody>
      </p:sp>
      <p:sp>
        <p:nvSpPr>
          <p:cNvPr id="3" name="Content Placeholder 2">
            <a:extLst>
              <a:ext uri="{FF2B5EF4-FFF2-40B4-BE49-F238E27FC236}">
                <a16:creationId xmlns:a16="http://schemas.microsoft.com/office/drawing/2014/main" id="{A7CD69DF-0937-33E3-776D-4689BA202A8A}"/>
              </a:ext>
            </a:extLst>
          </p:cNvPr>
          <p:cNvSpPr>
            <a:spLocks noGrp="1"/>
          </p:cNvSpPr>
          <p:nvPr>
            <p:ph idx="1"/>
          </p:nvPr>
        </p:nvSpPr>
        <p:spPr/>
        <p:txBody>
          <a:bodyPr/>
          <a:lstStyle/>
          <a:p>
            <a:pPr marL="0" indent="0">
              <a:buNone/>
            </a:pPr>
            <a:r>
              <a:rPr lang="vi-VN" dirty="0"/>
              <a:t>X quang bụng đứng không sửa soạn:</a:t>
            </a:r>
          </a:p>
          <a:p>
            <a:pPr>
              <a:buFontTx/>
              <a:buChar char="-"/>
            </a:pPr>
            <a:r>
              <a:rPr lang="vi-VN" dirty="0"/>
              <a:t>Dãn+ ứ dịch các quai ruột non và đại tràng đã biết</a:t>
            </a:r>
          </a:p>
          <a:p>
            <a:pPr>
              <a:buFontTx/>
              <a:buChar char="-"/>
            </a:pPr>
            <a:r>
              <a:rPr lang="vi-VN" dirty="0"/>
              <a:t>Không có hình ảnh mực nước hơi bất </a:t>
            </a:r>
            <a:r>
              <a:rPr lang="vi-VN" dirty="0" err="1"/>
              <a:t>thuờng</a:t>
            </a:r>
            <a:r>
              <a:rPr lang="vi-VN" dirty="0"/>
              <a:t> ổ bụng</a:t>
            </a:r>
          </a:p>
          <a:p>
            <a:pPr>
              <a:buFontTx/>
              <a:buChar char="-"/>
            </a:pPr>
            <a:r>
              <a:rPr lang="vi-VN" dirty="0"/>
              <a:t>Không thấy liềm hơi dưới hoành 2 bên</a:t>
            </a:r>
          </a:p>
          <a:p>
            <a:pPr>
              <a:buFontTx/>
              <a:buChar char="-"/>
            </a:pPr>
            <a:r>
              <a:rPr lang="vi-VN" dirty="0"/>
              <a:t>Các đường sáng cận phúc mạc bình thường</a:t>
            </a:r>
          </a:p>
          <a:p>
            <a:pPr marL="0" indent="0">
              <a:buNone/>
            </a:pPr>
            <a:endParaRPr lang="vi-VN" dirty="0"/>
          </a:p>
        </p:txBody>
      </p:sp>
    </p:spTree>
    <p:extLst>
      <p:ext uri="{BB962C8B-B14F-4D97-AF65-F5344CB8AC3E}">
        <p14:creationId xmlns:p14="http://schemas.microsoft.com/office/powerpoint/2010/main" val="531752068"/>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5F99E-ECE4-5653-788A-C3F0647B9EC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err="1">
                <a:latin typeface="+mj-lt"/>
                <a:ea typeface="+mj-ea"/>
                <a:cs typeface="+mj-cs"/>
              </a:rPr>
              <a:t>Kết</a:t>
            </a:r>
            <a:r>
              <a:rPr lang="en-US" sz="3600" kern="1200" dirty="0">
                <a:latin typeface="+mj-lt"/>
                <a:ea typeface="+mj-ea"/>
                <a:cs typeface="+mj-cs"/>
              </a:rPr>
              <a:t> </a:t>
            </a:r>
            <a:r>
              <a:rPr lang="en-US" sz="3600" kern="1200" dirty="0" err="1">
                <a:latin typeface="+mj-lt"/>
                <a:ea typeface="+mj-ea"/>
                <a:cs typeface="+mj-cs"/>
              </a:rPr>
              <a:t>quả</a:t>
            </a:r>
            <a:r>
              <a:rPr lang="en-US" sz="3600" kern="1200" dirty="0">
                <a:latin typeface="+mj-lt"/>
                <a:ea typeface="+mj-ea"/>
                <a:cs typeface="+mj-cs"/>
              </a:rPr>
              <a:t> </a:t>
            </a:r>
            <a:r>
              <a:rPr lang="en-US" sz="3600" kern="1200" dirty="0" err="1">
                <a:latin typeface="+mj-lt"/>
                <a:ea typeface="+mj-ea"/>
                <a:cs typeface="+mj-cs"/>
              </a:rPr>
              <a:t>cận</a:t>
            </a:r>
            <a:r>
              <a:rPr lang="en-US" sz="3600" kern="1200" dirty="0">
                <a:latin typeface="+mj-lt"/>
                <a:ea typeface="+mj-ea"/>
                <a:cs typeface="+mj-cs"/>
              </a:rPr>
              <a:t> </a:t>
            </a:r>
            <a:r>
              <a:rPr lang="en-US" sz="3600" kern="1200" dirty="0" err="1">
                <a:latin typeface="+mj-lt"/>
                <a:ea typeface="+mj-ea"/>
                <a:cs typeface="+mj-cs"/>
              </a:rPr>
              <a:t>lâm</a:t>
            </a:r>
            <a:r>
              <a:rPr lang="en-US" sz="3600" kern="1200" dirty="0">
                <a:latin typeface="+mj-lt"/>
                <a:ea typeface="+mj-ea"/>
                <a:cs typeface="+mj-cs"/>
              </a:rPr>
              <a:t> </a:t>
            </a:r>
            <a:r>
              <a:rPr lang="en-US" sz="3600" kern="1200" dirty="0" err="1">
                <a:latin typeface="+mj-lt"/>
                <a:ea typeface="+mj-ea"/>
                <a:cs typeface="+mj-cs"/>
              </a:rPr>
              <a:t>sàng</a:t>
            </a:r>
            <a:endParaRPr lang="en-US" sz="3600" kern="1200" dirty="0">
              <a:latin typeface="+mj-lt"/>
              <a:ea typeface="+mj-ea"/>
              <a:cs typeface="+mj-cs"/>
            </a:endParaRPr>
          </a:p>
        </p:txBody>
      </p:sp>
      <p:pic>
        <p:nvPicPr>
          <p:cNvPr id="4" name="Content Placeholder 3" descr="A close-up of a human skull&#10;&#10;Description automatically generated with low confidence">
            <a:extLst>
              <a:ext uri="{FF2B5EF4-FFF2-40B4-BE49-F238E27FC236}">
                <a16:creationId xmlns:a16="http://schemas.microsoft.com/office/drawing/2014/main" id="{4E0F5008-E6A9-C320-7A2C-25092A542F30}"/>
              </a:ext>
            </a:extLst>
          </p:cNvPr>
          <p:cNvPicPr>
            <a:picLocks noGrp="1" noChangeAspect="1"/>
          </p:cNvPicPr>
          <p:nvPr>
            <p:ph idx="1"/>
          </p:nvPr>
        </p:nvPicPr>
        <p:blipFill>
          <a:blip r:embed="rId2"/>
          <a:stretch>
            <a:fillRect/>
          </a:stretch>
        </p:blipFill>
        <p:spPr>
          <a:xfrm>
            <a:off x="5668694" y="643466"/>
            <a:ext cx="4997943" cy="5568739"/>
          </a:xfrm>
          <a:prstGeom prst="rect">
            <a:avLst/>
          </a:prstGeom>
        </p:spPr>
      </p:pic>
    </p:spTree>
    <p:extLst>
      <p:ext uri="{BB962C8B-B14F-4D97-AF65-F5344CB8AC3E}">
        <p14:creationId xmlns:p14="http://schemas.microsoft.com/office/powerpoint/2010/main" val="2239519858"/>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5C787-7659-0347-3EC2-E74F391D0EE8}"/>
              </a:ext>
            </a:extLst>
          </p:cNvPr>
          <p:cNvSpPr>
            <a:spLocks noGrp="1"/>
          </p:cNvSpPr>
          <p:nvPr>
            <p:ph type="title"/>
          </p:nvPr>
        </p:nvSpPr>
        <p:spPr/>
        <p:txBody>
          <a:bodyPr/>
          <a:lstStyle/>
          <a:p>
            <a:r>
              <a:rPr lang="vi-VN" dirty="0"/>
              <a:t>Kết quả cận lâm sàng</a:t>
            </a:r>
          </a:p>
        </p:txBody>
      </p:sp>
      <p:sp>
        <p:nvSpPr>
          <p:cNvPr id="3" name="Content Placeholder 2">
            <a:extLst>
              <a:ext uri="{FF2B5EF4-FFF2-40B4-BE49-F238E27FC236}">
                <a16:creationId xmlns:a16="http://schemas.microsoft.com/office/drawing/2014/main" id="{5137F79F-5BAB-3089-81A7-C519E32C3DF2}"/>
              </a:ext>
            </a:extLst>
          </p:cNvPr>
          <p:cNvSpPr>
            <a:spLocks noGrp="1"/>
          </p:cNvSpPr>
          <p:nvPr>
            <p:ph idx="1"/>
          </p:nvPr>
        </p:nvSpPr>
        <p:spPr/>
        <p:txBody>
          <a:bodyPr>
            <a:normAutofit fontScale="92500" lnSpcReduction="20000"/>
          </a:bodyPr>
          <a:lstStyle/>
          <a:p>
            <a:pPr marL="0" indent="0">
              <a:buNone/>
            </a:pPr>
            <a:r>
              <a:rPr lang="vi-VN" dirty="0"/>
              <a:t>CT bụng chậu có cản quang (ngày 10/04/2023):</a:t>
            </a:r>
          </a:p>
          <a:p>
            <a:pPr>
              <a:buFontTx/>
              <a:buChar char="-"/>
            </a:pPr>
            <a:r>
              <a:rPr lang="vi-VN" dirty="0"/>
              <a:t>Dày không đều thành đại tràng xuống nghĩ u gây tắc ruột không hoàn toàn với van hồi manh tràng mở, hiện chưa thấy dấu hiệu thiếu máu ruột, khả năng dính/ xâm lấn đoạn ruột non kế cận (nếu K xếp T4)</a:t>
            </a:r>
          </a:p>
          <a:p>
            <a:pPr>
              <a:buFontTx/>
              <a:buChar char="-"/>
            </a:pPr>
            <a:r>
              <a:rPr lang="vi-VN" dirty="0"/>
              <a:t>Vài hạch nhỏ quanh đoạn đại tràng xuống dày thành, vài hạch cạnh động mạch chủ bụng.</a:t>
            </a:r>
          </a:p>
          <a:p>
            <a:pPr>
              <a:buFontTx/>
              <a:buChar char="-"/>
            </a:pPr>
            <a:r>
              <a:rPr lang="vi-VN" dirty="0"/>
              <a:t>Dịch bụng lượng ít</a:t>
            </a:r>
          </a:p>
          <a:p>
            <a:pPr>
              <a:buFontTx/>
              <a:buChar char="-"/>
            </a:pPr>
            <a:r>
              <a:rPr lang="vi-VN" dirty="0"/>
              <a:t>Ít dịch màng phổi hai bên (P&gt;T). Xẹp đáy phổi phải</a:t>
            </a:r>
          </a:p>
          <a:p>
            <a:pPr marL="0" indent="0">
              <a:buNone/>
            </a:pPr>
            <a:r>
              <a:rPr lang="vi-VN" dirty="0"/>
              <a:t>=&gt; Có bán tắc ruột, đề nghị nội soi đại trực tràng lấy mẫu sinh thiết.</a:t>
            </a:r>
          </a:p>
          <a:p>
            <a:pPr marL="0" indent="0">
              <a:buNone/>
            </a:pPr>
            <a:endParaRPr lang="vi-VN" dirty="0"/>
          </a:p>
        </p:txBody>
      </p:sp>
    </p:spTree>
    <p:extLst>
      <p:ext uri="{BB962C8B-B14F-4D97-AF65-F5344CB8AC3E}">
        <p14:creationId xmlns:p14="http://schemas.microsoft.com/office/powerpoint/2010/main" val="1353855624"/>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485C5-AC7B-AD87-A3A2-CFC1A79BD99A}"/>
              </a:ext>
            </a:extLst>
          </p:cNvPr>
          <p:cNvSpPr>
            <a:spLocks noGrp="1"/>
          </p:cNvSpPr>
          <p:nvPr>
            <p:ph type="title"/>
          </p:nvPr>
        </p:nvSpPr>
        <p:spPr/>
        <p:txBody>
          <a:bodyPr/>
          <a:lstStyle/>
          <a:p>
            <a:r>
              <a:rPr lang="vi-VN"/>
              <a:t>Kết quả CLS</a:t>
            </a:r>
            <a:endParaRPr lang="vi-VN" dirty="0"/>
          </a:p>
        </p:txBody>
      </p:sp>
      <p:pic>
        <p:nvPicPr>
          <p:cNvPr id="4" name="Content Placeholder 3">
            <a:extLst>
              <a:ext uri="{FF2B5EF4-FFF2-40B4-BE49-F238E27FC236}">
                <a16:creationId xmlns:a16="http://schemas.microsoft.com/office/drawing/2014/main" id="{2865C455-DE44-0204-EDCB-B17449DAD3BA}"/>
              </a:ext>
            </a:extLst>
          </p:cNvPr>
          <p:cNvPicPr>
            <a:picLocks noGrp="1" noChangeAspect="1"/>
          </p:cNvPicPr>
          <p:nvPr>
            <p:ph idx="1"/>
          </p:nvPr>
        </p:nvPicPr>
        <p:blipFill>
          <a:blip r:embed="rId2"/>
          <a:stretch>
            <a:fillRect/>
          </a:stretch>
        </p:blipFill>
        <p:spPr>
          <a:xfrm>
            <a:off x="2319454" y="2016125"/>
            <a:ext cx="7761248" cy="4037356"/>
          </a:xfrm>
          <a:prstGeom prst="rect">
            <a:avLst/>
          </a:prstGeom>
        </p:spPr>
      </p:pic>
      <p:sp>
        <p:nvSpPr>
          <p:cNvPr id="5" name="Oval 4">
            <a:extLst>
              <a:ext uri="{FF2B5EF4-FFF2-40B4-BE49-F238E27FC236}">
                <a16:creationId xmlns:a16="http://schemas.microsoft.com/office/drawing/2014/main" id="{4BFF75D1-5A78-FAEF-1272-7FD57F118E10}"/>
              </a:ext>
            </a:extLst>
          </p:cNvPr>
          <p:cNvSpPr/>
          <p:nvPr/>
        </p:nvSpPr>
        <p:spPr>
          <a:xfrm>
            <a:off x="9065941" y="4181707"/>
            <a:ext cx="1248937" cy="119318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Oval 5">
            <a:extLst>
              <a:ext uri="{FF2B5EF4-FFF2-40B4-BE49-F238E27FC236}">
                <a16:creationId xmlns:a16="http://schemas.microsoft.com/office/drawing/2014/main" id="{36E67D94-FBDE-98AD-E525-363DC036519D}"/>
              </a:ext>
            </a:extLst>
          </p:cNvPr>
          <p:cNvSpPr/>
          <p:nvPr/>
        </p:nvSpPr>
        <p:spPr>
          <a:xfrm>
            <a:off x="5218771" y="3245005"/>
            <a:ext cx="877229" cy="93670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816794995"/>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3" name="Rectangle 11">
            <a:extLst>
              <a:ext uri="{FF2B5EF4-FFF2-40B4-BE49-F238E27FC236}">
                <a16:creationId xmlns:a16="http://schemas.microsoft.com/office/drawing/2014/main" id="{021A4066-B261-49FE-952E-A0FE3EE75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13">
            <a:extLst>
              <a:ext uri="{FF2B5EF4-FFF2-40B4-BE49-F238E27FC236}">
                <a16:creationId xmlns:a16="http://schemas.microsoft.com/office/drawing/2014/main" id="{381B4579-E2EA-4BD7-94FF-0A0BEE135C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F7879533-25F8-F2F9-5D2B-6B7F1DEF84EF}"/>
              </a:ext>
            </a:extLst>
          </p:cNvPr>
          <p:cNvSpPr>
            <a:spLocks noGrp="1"/>
          </p:cNvSpPr>
          <p:nvPr>
            <p:ph type="title"/>
          </p:nvPr>
        </p:nvSpPr>
        <p:spPr>
          <a:xfrm>
            <a:off x="1451580" y="804520"/>
            <a:ext cx="3530157" cy="1049235"/>
          </a:xfrm>
        </p:spPr>
        <p:txBody>
          <a:bodyPr>
            <a:normAutofit/>
          </a:bodyPr>
          <a:lstStyle/>
          <a:p>
            <a:r>
              <a:rPr lang="vi-VN" dirty="0"/>
              <a:t>Kết quả CLS</a:t>
            </a:r>
          </a:p>
        </p:txBody>
      </p:sp>
      <p:sp>
        <p:nvSpPr>
          <p:cNvPr id="26" name="Rectangle 15">
            <a:extLst>
              <a:ext uri="{FF2B5EF4-FFF2-40B4-BE49-F238E27FC236}">
                <a16:creationId xmlns:a16="http://schemas.microsoft.com/office/drawing/2014/main" id="{81958111-BC13-4D45-AB27-0C2C83F9B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51082501-2470-DD1F-C133-D2CDD461F939}"/>
              </a:ext>
            </a:extLst>
          </p:cNvPr>
          <p:cNvSpPr>
            <a:spLocks noGrp="1"/>
          </p:cNvSpPr>
          <p:nvPr>
            <p:ph idx="1"/>
          </p:nvPr>
        </p:nvSpPr>
        <p:spPr>
          <a:xfrm>
            <a:off x="1451581" y="2015732"/>
            <a:ext cx="3526523" cy="3450613"/>
          </a:xfrm>
        </p:spPr>
        <p:txBody>
          <a:bodyPr>
            <a:normAutofit/>
          </a:bodyPr>
          <a:lstStyle/>
          <a:p>
            <a:pPr marL="0" indent="0">
              <a:lnSpc>
                <a:spcPct val="110000"/>
              </a:lnSpc>
              <a:buNone/>
            </a:pPr>
            <a:r>
              <a:rPr lang="vi-VN" sz="1700"/>
              <a:t>Nội soi đại tràng:</a:t>
            </a:r>
          </a:p>
          <a:p>
            <a:pPr marL="0" indent="0">
              <a:lnSpc>
                <a:spcPct val="110000"/>
              </a:lnSpc>
              <a:buNone/>
            </a:pPr>
            <a:r>
              <a:rPr lang="vi-VN" sz="1700"/>
              <a:t>-Tình trạng ruột: sạch</a:t>
            </a:r>
          </a:p>
          <a:p>
            <a:pPr>
              <a:lnSpc>
                <a:spcPct val="110000"/>
              </a:lnSpc>
              <a:buFontTx/>
              <a:buChar char="-"/>
            </a:pPr>
            <a:r>
              <a:rPr lang="vi-VN" sz="1700"/>
              <a:t>Hậu môn: trĩ nội</a:t>
            </a:r>
          </a:p>
          <a:p>
            <a:pPr>
              <a:lnSpc>
                <a:spcPct val="110000"/>
              </a:lnSpc>
              <a:buFontTx/>
              <a:buChar char="-"/>
            </a:pPr>
            <a:r>
              <a:rPr lang="vi-VN" sz="1700"/>
              <a:t>Trực tràng bình </a:t>
            </a:r>
            <a:r>
              <a:rPr lang="vi-VN" sz="1700" err="1"/>
              <a:t>thuờng</a:t>
            </a:r>
            <a:endParaRPr lang="vi-VN" sz="1700"/>
          </a:p>
          <a:p>
            <a:pPr>
              <a:lnSpc>
                <a:spcPct val="110000"/>
              </a:lnSpc>
              <a:buFontTx/>
              <a:buChar char="-"/>
            </a:pPr>
            <a:r>
              <a:rPr lang="vi-VN" sz="1700"/>
              <a:t>Đại tràng chậu hông: các bờ hậu môn 30 </a:t>
            </a:r>
            <a:r>
              <a:rPr lang="vi-VN" sz="1700" err="1"/>
              <a:t>cm</a:t>
            </a:r>
            <a:r>
              <a:rPr lang="vi-VN" sz="1700"/>
              <a:t>, có khối u dạng chồi sùi làm hẹp lòng máy soi không qua được. Sinh thiết giải phẫu bênh</a:t>
            </a:r>
          </a:p>
          <a:p>
            <a:pPr>
              <a:lnSpc>
                <a:spcPct val="110000"/>
              </a:lnSpc>
              <a:buFontTx/>
              <a:buChar char="-"/>
            </a:pPr>
            <a:endParaRPr lang="vi-VN" sz="1700"/>
          </a:p>
        </p:txBody>
      </p:sp>
      <p:grpSp>
        <p:nvGrpSpPr>
          <p:cNvPr id="27" name="Group 17">
            <a:extLst>
              <a:ext uri="{FF2B5EF4-FFF2-40B4-BE49-F238E27FC236}">
                <a16:creationId xmlns:a16="http://schemas.microsoft.com/office/drawing/2014/main" id="{82188758-E18A-4CE5-9D03-F4BF5D887C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46003" y="583365"/>
            <a:chExt cx="6091790" cy="5181928"/>
          </a:xfrm>
        </p:grpSpPr>
        <p:sp>
          <p:nvSpPr>
            <p:cNvPr id="19" name="Rectangle 18">
              <a:extLst>
                <a:ext uri="{FF2B5EF4-FFF2-40B4-BE49-F238E27FC236}">
                  <a16:creationId xmlns:a16="http://schemas.microsoft.com/office/drawing/2014/main" id="{821513DD-C15F-4381-AEA6-ED9E5E218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6003" y="583365"/>
              <a:ext cx="609179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19">
              <a:extLst>
                <a:ext uri="{FF2B5EF4-FFF2-40B4-BE49-F238E27FC236}">
                  <a16:creationId xmlns:a16="http://schemas.microsoft.com/office/drawing/2014/main" id="{CED2DE01-7F43-4858-85FC-27022DA78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64828" y="915807"/>
              <a:ext cx="54617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Picture 6" descr="Graphical user interface, application&#10;&#10;Description automatically generated">
            <a:extLst>
              <a:ext uri="{FF2B5EF4-FFF2-40B4-BE49-F238E27FC236}">
                <a16:creationId xmlns:a16="http://schemas.microsoft.com/office/drawing/2014/main" id="{EDDC3F93-2C74-5FD4-96D5-2495D4742044}"/>
              </a:ext>
            </a:extLst>
          </p:cNvPr>
          <p:cNvPicPr>
            <a:picLocks noChangeAspect="1"/>
          </p:cNvPicPr>
          <p:nvPr/>
        </p:nvPicPr>
        <p:blipFill rotWithShape="1">
          <a:blip r:embed="rId2"/>
          <a:srcRect r="3" b="5029"/>
          <a:stretch/>
        </p:blipFill>
        <p:spPr>
          <a:xfrm>
            <a:off x="6093926" y="1116345"/>
            <a:ext cx="4821551" cy="3866172"/>
          </a:xfrm>
          <a:prstGeom prst="rect">
            <a:avLst/>
          </a:prstGeom>
        </p:spPr>
      </p:pic>
      <p:pic>
        <p:nvPicPr>
          <p:cNvPr id="22" name="Picture 21">
            <a:extLst>
              <a:ext uri="{FF2B5EF4-FFF2-40B4-BE49-F238E27FC236}">
                <a16:creationId xmlns:a16="http://schemas.microsoft.com/office/drawing/2014/main" id="{D42F4933-2ECF-4EE5-BCE4-F19E3CA609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23">
            <a:extLst>
              <a:ext uri="{FF2B5EF4-FFF2-40B4-BE49-F238E27FC236}">
                <a16:creationId xmlns:a16="http://schemas.microsoft.com/office/drawing/2014/main" id="{C6FAC23C-014D-4AC5-AD1B-36F7D0E7EF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1230028"/>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7B72E-5180-E7FD-A4E1-DB4D9A564644}"/>
              </a:ext>
            </a:extLst>
          </p:cNvPr>
          <p:cNvSpPr>
            <a:spLocks noGrp="1"/>
          </p:cNvSpPr>
          <p:nvPr>
            <p:ph type="title"/>
          </p:nvPr>
        </p:nvSpPr>
        <p:spPr/>
        <p:txBody>
          <a:bodyPr/>
          <a:lstStyle/>
          <a:p>
            <a:r>
              <a:rPr lang="vi-VN" dirty="0"/>
              <a:t>Kết quả CLS</a:t>
            </a:r>
          </a:p>
        </p:txBody>
      </p:sp>
      <p:sp>
        <p:nvSpPr>
          <p:cNvPr id="3" name="Content Placeholder 2">
            <a:extLst>
              <a:ext uri="{FF2B5EF4-FFF2-40B4-BE49-F238E27FC236}">
                <a16:creationId xmlns:a16="http://schemas.microsoft.com/office/drawing/2014/main" id="{49EC9AE5-028A-89CB-6279-C3FC0E7ED2EA}"/>
              </a:ext>
            </a:extLst>
          </p:cNvPr>
          <p:cNvSpPr>
            <a:spLocks noGrp="1"/>
          </p:cNvSpPr>
          <p:nvPr>
            <p:ph idx="1"/>
          </p:nvPr>
        </p:nvSpPr>
        <p:spPr/>
        <p:txBody>
          <a:bodyPr/>
          <a:lstStyle/>
          <a:p>
            <a:pPr marL="0" indent="0">
              <a:buNone/>
            </a:pPr>
            <a:r>
              <a:rPr lang="vi-VN" dirty="0"/>
              <a:t>Kết quả sinh thiết: </a:t>
            </a:r>
            <a:r>
              <a:rPr lang="vi-VN" dirty="0" err="1"/>
              <a:t>Carcinom</a:t>
            </a:r>
            <a:r>
              <a:rPr lang="vi-VN" dirty="0"/>
              <a:t> tuyến, biệt hóa vừa</a:t>
            </a:r>
          </a:p>
        </p:txBody>
      </p:sp>
    </p:spTree>
    <p:extLst>
      <p:ext uri="{BB962C8B-B14F-4D97-AF65-F5344CB8AC3E}">
        <p14:creationId xmlns:p14="http://schemas.microsoft.com/office/powerpoint/2010/main" val="2065966825"/>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BE63E-E215-404C-BDF6-53D324C90F98}"/>
              </a:ext>
            </a:extLst>
          </p:cNvPr>
          <p:cNvSpPr>
            <a:spLocks noGrp="1"/>
          </p:cNvSpPr>
          <p:nvPr>
            <p:ph type="title"/>
          </p:nvPr>
        </p:nvSpPr>
        <p:spPr>
          <a:xfrm>
            <a:off x="838198" y="547815"/>
            <a:ext cx="5167185" cy="1680519"/>
          </a:xfrm>
        </p:spPr>
        <p:txBody>
          <a:bodyPr>
            <a:normAutofit/>
          </a:bodyPr>
          <a:lstStyle/>
          <a:p>
            <a:r>
              <a:rPr lang="vi-VN" sz="4000"/>
              <a:t>Kết quả cận lâm sàng</a:t>
            </a:r>
          </a:p>
        </p:txBody>
      </p:sp>
      <p:sp>
        <p:nvSpPr>
          <p:cNvPr id="3" name="Content Placeholder 2">
            <a:extLst>
              <a:ext uri="{FF2B5EF4-FFF2-40B4-BE49-F238E27FC236}">
                <a16:creationId xmlns:a16="http://schemas.microsoft.com/office/drawing/2014/main" id="{E8F4E083-F9A1-553C-819C-103CB815D1EC}"/>
              </a:ext>
            </a:extLst>
          </p:cNvPr>
          <p:cNvSpPr>
            <a:spLocks noGrp="1"/>
          </p:cNvSpPr>
          <p:nvPr>
            <p:ph idx="1"/>
          </p:nvPr>
        </p:nvSpPr>
        <p:spPr>
          <a:xfrm>
            <a:off x="6186619" y="547815"/>
            <a:ext cx="5178960" cy="1680519"/>
          </a:xfrm>
        </p:spPr>
        <p:txBody>
          <a:bodyPr anchor="ctr">
            <a:normAutofit/>
          </a:bodyPr>
          <a:lstStyle/>
          <a:p>
            <a:r>
              <a:rPr lang="vi-VN" sz="2000"/>
              <a:t>Công thức máu: (10/04/2023)</a:t>
            </a:r>
          </a:p>
          <a:p>
            <a:pPr marL="0" indent="0">
              <a:buNone/>
            </a:pPr>
            <a:endParaRPr lang="vi-VN" sz="2000"/>
          </a:p>
          <a:p>
            <a:endParaRPr lang="vi-VN" sz="2000"/>
          </a:p>
        </p:txBody>
      </p:sp>
      <p:pic>
        <p:nvPicPr>
          <p:cNvPr id="5" name="Picture 4" descr="Table&#10;&#10;Description automatically generated">
            <a:extLst>
              <a:ext uri="{FF2B5EF4-FFF2-40B4-BE49-F238E27FC236}">
                <a16:creationId xmlns:a16="http://schemas.microsoft.com/office/drawing/2014/main" id="{8BA4049E-DE0C-01C4-F39C-4930F6F6468C}"/>
              </a:ext>
            </a:extLst>
          </p:cNvPr>
          <p:cNvPicPr>
            <a:picLocks noChangeAspect="1"/>
          </p:cNvPicPr>
          <p:nvPr/>
        </p:nvPicPr>
        <p:blipFill>
          <a:blip r:embed="rId2"/>
          <a:stretch>
            <a:fillRect/>
          </a:stretch>
        </p:blipFill>
        <p:spPr>
          <a:xfrm>
            <a:off x="6843582" y="2228334"/>
            <a:ext cx="3200863" cy="3711146"/>
          </a:xfrm>
          <a:prstGeom prst="rect">
            <a:avLst/>
          </a:prstGeom>
        </p:spPr>
      </p:pic>
      <p:pic>
        <p:nvPicPr>
          <p:cNvPr id="4" name="Picture 3" descr="Table&#10;&#10;Description automatically generated">
            <a:extLst>
              <a:ext uri="{FF2B5EF4-FFF2-40B4-BE49-F238E27FC236}">
                <a16:creationId xmlns:a16="http://schemas.microsoft.com/office/drawing/2014/main" id="{98772670-8BBB-0DA3-8133-D8475877A7D3}"/>
              </a:ext>
            </a:extLst>
          </p:cNvPr>
          <p:cNvPicPr>
            <a:picLocks noChangeAspect="1"/>
          </p:cNvPicPr>
          <p:nvPr/>
        </p:nvPicPr>
        <p:blipFill>
          <a:blip r:embed="rId3"/>
          <a:stretch>
            <a:fillRect/>
          </a:stretch>
        </p:blipFill>
        <p:spPr>
          <a:xfrm>
            <a:off x="1019836" y="2228334"/>
            <a:ext cx="3525588" cy="3711146"/>
          </a:xfrm>
          <a:prstGeom prst="rect">
            <a:avLst/>
          </a:prstGeom>
        </p:spPr>
      </p:pic>
    </p:spTree>
    <p:extLst>
      <p:ext uri="{BB962C8B-B14F-4D97-AF65-F5344CB8AC3E}">
        <p14:creationId xmlns:p14="http://schemas.microsoft.com/office/powerpoint/2010/main" val="1050274753"/>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5D7D4-EBFC-BAFC-86A5-889188CF65E1}"/>
              </a:ext>
            </a:extLst>
          </p:cNvPr>
          <p:cNvSpPr>
            <a:spLocks noGrp="1"/>
          </p:cNvSpPr>
          <p:nvPr>
            <p:ph type="title"/>
          </p:nvPr>
        </p:nvSpPr>
        <p:spPr>
          <a:xfrm>
            <a:off x="838198" y="547815"/>
            <a:ext cx="5167185" cy="1680519"/>
          </a:xfrm>
        </p:spPr>
        <p:txBody>
          <a:bodyPr>
            <a:normAutofit/>
          </a:bodyPr>
          <a:lstStyle/>
          <a:p>
            <a:r>
              <a:rPr lang="vi-VN" sz="4000"/>
              <a:t>Kết quả CLS</a:t>
            </a:r>
          </a:p>
        </p:txBody>
      </p:sp>
      <p:sp>
        <p:nvSpPr>
          <p:cNvPr id="3" name="Content Placeholder 2">
            <a:extLst>
              <a:ext uri="{FF2B5EF4-FFF2-40B4-BE49-F238E27FC236}">
                <a16:creationId xmlns:a16="http://schemas.microsoft.com/office/drawing/2014/main" id="{E398B7E2-0AB9-EAD8-1845-AEEA1F3A25F2}"/>
              </a:ext>
            </a:extLst>
          </p:cNvPr>
          <p:cNvSpPr>
            <a:spLocks noGrp="1"/>
          </p:cNvSpPr>
          <p:nvPr>
            <p:ph idx="1"/>
          </p:nvPr>
        </p:nvSpPr>
        <p:spPr>
          <a:xfrm>
            <a:off x="6186619" y="547815"/>
            <a:ext cx="5178960" cy="1680519"/>
          </a:xfrm>
        </p:spPr>
        <p:txBody>
          <a:bodyPr anchor="ctr">
            <a:normAutofit/>
          </a:bodyPr>
          <a:lstStyle/>
          <a:p>
            <a:pPr marL="0" indent="0">
              <a:buNone/>
            </a:pPr>
            <a:r>
              <a:rPr lang="vi-VN" sz="2000"/>
              <a:t>Công thức máu (14/04/2023)</a:t>
            </a:r>
          </a:p>
          <a:p>
            <a:pPr marL="0" indent="0">
              <a:buNone/>
            </a:pPr>
            <a:endParaRPr lang="vi-VN" sz="2000"/>
          </a:p>
        </p:txBody>
      </p:sp>
      <p:pic>
        <p:nvPicPr>
          <p:cNvPr id="5" name="Picture 4" descr="A screenshot of a list&#10;&#10;Description automatically generated with low confidence">
            <a:extLst>
              <a:ext uri="{FF2B5EF4-FFF2-40B4-BE49-F238E27FC236}">
                <a16:creationId xmlns:a16="http://schemas.microsoft.com/office/drawing/2014/main" id="{0BB00C61-4969-6A8B-07D8-4CB3A8DFD763}"/>
              </a:ext>
            </a:extLst>
          </p:cNvPr>
          <p:cNvPicPr>
            <a:picLocks noChangeAspect="1"/>
          </p:cNvPicPr>
          <p:nvPr/>
        </p:nvPicPr>
        <p:blipFill>
          <a:blip r:embed="rId2"/>
          <a:stretch>
            <a:fillRect/>
          </a:stretch>
        </p:blipFill>
        <p:spPr>
          <a:xfrm>
            <a:off x="1784248" y="2421924"/>
            <a:ext cx="3275085" cy="3711146"/>
          </a:xfrm>
          <a:prstGeom prst="rect">
            <a:avLst/>
          </a:prstGeom>
        </p:spPr>
      </p:pic>
      <p:pic>
        <p:nvPicPr>
          <p:cNvPr id="6" name="Picture 5" descr="Table&#10;&#10;Description automatically generated">
            <a:extLst>
              <a:ext uri="{FF2B5EF4-FFF2-40B4-BE49-F238E27FC236}">
                <a16:creationId xmlns:a16="http://schemas.microsoft.com/office/drawing/2014/main" id="{97E85CF0-84B2-3ABB-F412-7E13D8C2C505}"/>
              </a:ext>
            </a:extLst>
          </p:cNvPr>
          <p:cNvPicPr>
            <a:picLocks noChangeAspect="1"/>
          </p:cNvPicPr>
          <p:nvPr/>
        </p:nvPicPr>
        <p:blipFill>
          <a:blip r:embed="rId3"/>
          <a:stretch>
            <a:fillRect/>
          </a:stretch>
        </p:blipFill>
        <p:spPr>
          <a:xfrm>
            <a:off x="6859113" y="2421924"/>
            <a:ext cx="3845747" cy="3711146"/>
          </a:xfrm>
          <a:prstGeom prst="rect">
            <a:avLst/>
          </a:prstGeom>
        </p:spPr>
      </p:pic>
    </p:spTree>
    <p:extLst>
      <p:ext uri="{BB962C8B-B14F-4D97-AF65-F5344CB8AC3E}">
        <p14:creationId xmlns:p14="http://schemas.microsoft.com/office/powerpoint/2010/main" val="4107433562"/>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A461A-98EE-22EF-F5AB-BE3CA9EE8A35}"/>
              </a:ext>
            </a:extLst>
          </p:cNvPr>
          <p:cNvSpPr>
            <a:spLocks noGrp="1"/>
          </p:cNvSpPr>
          <p:nvPr>
            <p:ph type="title"/>
          </p:nvPr>
        </p:nvSpPr>
        <p:spPr/>
        <p:txBody>
          <a:bodyPr/>
          <a:lstStyle/>
          <a:p>
            <a:r>
              <a:rPr lang="vi-VN" dirty="0"/>
              <a:t>Kết quả CLS</a:t>
            </a:r>
          </a:p>
        </p:txBody>
      </p:sp>
      <p:sp>
        <p:nvSpPr>
          <p:cNvPr id="3" name="Content Placeholder 2">
            <a:extLst>
              <a:ext uri="{FF2B5EF4-FFF2-40B4-BE49-F238E27FC236}">
                <a16:creationId xmlns:a16="http://schemas.microsoft.com/office/drawing/2014/main" id="{E92A97F2-9857-FF9C-5441-A4EA11C28241}"/>
              </a:ext>
            </a:extLst>
          </p:cNvPr>
          <p:cNvSpPr>
            <a:spLocks noGrp="1"/>
          </p:cNvSpPr>
          <p:nvPr>
            <p:ph idx="1"/>
          </p:nvPr>
        </p:nvSpPr>
        <p:spPr/>
        <p:txBody>
          <a:bodyPr>
            <a:normAutofit/>
          </a:bodyPr>
          <a:lstStyle/>
          <a:p>
            <a:pPr marL="0" indent="0">
              <a:buNone/>
            </a:pPr>
            <a:r>
              <a:rPr lang="vi-VN" dirty="0"/>
              <a:t>Sinh hóa máu: (10/04/2023)</a:t>
            </a:r>
          </a:p>
          <a:p>
            <a:pPr marL="0" indent="0">
              <a:buNone/>
            </a:pPr>
            <a:r>
              <a:rPr lang="vi-VN" dirty="0"/>
              <a:t>-</a:t>
            </a:r>
            <a:r>
              <a:rPr lang="vi-VN" dirty="0" err="1"/>
              <a:t>Creatine</a:t>
            </a:r>
            <a:r>
              <a:rPr lang="vi-VN" dirty="0"/>
              <a:t> 133.4 </a:t>
            </a:r>
            <a:r>
              <a:rPr lang="vi-VN" dirty="0" err="1"/>
              <a:t>umol</a:t>
            </a:r>
            <a:r>
              <a:rPr lang="vi-VN" dirty="0"/>
              <a:t>/L</a:t>
            </a:r>
          </a:p>
          <a:p>
            <a:pPr marL="0" indent="0">
              <a:buNone/>
            </a:pPr>
            <a:r>
              <a:rPr lang="vi-VN" dirty="0"/>
              <a:t>-</a:t>
            </a:r>
            <a:r>
              <a:rPr lang="vi-VN" dirty="0" err="1"/>
              <a:t>Ure</a:t>
            </a:r>
            <a:r>
              <a:rPr lang="vi-VN" dirty="0"/>
              <a:t> 145,01 </a:t>
            </a:r>
            <a:r>
              <a:rPr lang="vi-VN" dirty="0" err="1"/>
              <a:t>mg</a:t>
            </a:r>
            <a:r>
              <a:rPr lang="vi-VN" dirty="0"/>
              <a:t>/</a:t>
            </a:r>
            <a:r>
              <a:rPr lang="vi-VN" dirty="0" err="1"/>
              <a:t>dl</a:t>
            </a:r>
            <a:endParaRPr lang="vi-VN" dirty="0"/>
          </a:p>
          <a:p>
            <a:pPr marL="0" indent="0">
              <a:buNone/>
            </a:pPr>
            <a:r>
              <a:rPr lang="vi-VN" dirty="0"/>
              <a:t>-</a:t>
            </a:r>
            <a:r>
              <a:rPr lang="vi-VN" dirty="0" err="1"/>
              <a:t>eGFR</a:t>
            </a:r>
            <a:r>
              <a:rPr lang="vi-VN" dirty="0"/>
              <a:t>: 34 </a:t>
            </a:r>
            <a:r>
              <a:rPr lang="vi-VN" dirty="0" err="1"/>
              <a:t>ml</a:t>
            </a:r>
            <a:r>
              <a:rPr lang="vi-VN" dirty="0"/>
              <a:t>/phút</a:t>
            </a:r>
          </a:p>
          <a:p>
            <a:pPr marL="0" indent="0">
              <a:buNone/>
            </a:pPr>
            <a:r>
              <a:rPr lang="vi-VN" dirty="0"/>
              <a:t>- AST: 28 U/L</a:t>
            </a:r>
          </a:p>
          <a:p>
            <a:pPr>
              <a:buFontTx/>
              <a:buChar char="-"/>
            </a:pPr>
            <a:r>
              <a:rPr lang="vi-VN" dirty="0"/>
              <a:t>ALT 13 U/L</a:t>
            </a:r>
          </a:p>
          <a:p>
            <a:pPr>
              <a:buFontTx/>
              <a:buChar char="-"/>
            </a:pPr>
            <a:r>
              <a:rPr lang="vi-VN" dirty="0"/>
              <a:t>CRP 174.2 </a:t>
            </a:r>
            <a:r>
              <a:rPr lang="vi-VN" dirty="0" err="1"/>
              <a:t>mg</a:t>
            </a:r>
            <a:r>
              <a:rPr lang="vi-VN" dirty="0"/>
              <a:t>/L (&lt;5mg/L)</a:t>
            </a:r>
          </a:p>
          <a:p>
            <a:pPr marL="0" indent="0">
              <a:buNone/>
            </a:pPr>
            <a:endParaRPr lang="vi-VN" dirty="0"/>
          </a:p>
        </p:txBody>
      </p:sp>
    </p:spTree>
    <p:extLst>
      <p:ext uri="{BB962C8B-B14F-4D97-AF65-F5344CB8AC3E}">
        <p14:creationId xmlns:p14="http://schemas.microsoft.com/office/powerpoint/2010/main" val="353017904"/>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BCE2-BF9B-1B7E-AB32-8ED506D6CE21}"/>
              </a:ext>
            </a:extLst>
          </p:cNvPr>
          <p:cNvSpPr>
            <a:spLocks noGrp="1"/>
          </p:cNvSpPr>
          <p:nvPr>
            <p:ph type="title"/>
          </p:nvPr>
        </p:nvSpPr>
        <p:spPr/>
        <p:txBody>
          <a:bodyPr/>
          <a:lstStyle/>
          <a:p>
            <a:r>
              <a:rPr lang="vi-VN" dirty="0"/>
              <a:t>Kết quả CLS</a:t>
            </a:r>
          </a:p>
        </p:txBody>
      </p:sp>
      <p:sp>
        <p:nvSpPr>
          <p:cNvPr id="3" name="Content Placeholder 2">
            <a:extLst>
              <a:ext uri="{FF2B5EF4-FFF2-40B4-BE49-F238E27FC236}">
                <a16:creationId xmlns:a16="http://schemas.microsoft.com/office/drawing/2014/main" id="{22382224-0BF3-38B5-BA20-52E211203081}"/>
              </a:ext>
            </a:extLst>
          </p:cNvPr>
          <p:cNvSpPr>
            <a:spLocks noGrp="1"/>
          </p:cNvSpPr>
          <p:nvPr>
            <p:ph idx="1"/>
          </p:nvPr>
        </p:nvSpPr>
        <p:spPr/>
        <p:txBody>
          <a:bodyPr/>
          <a:lstStyle/>
          <a:p>
            <a:pPr marL="0" indent="0">
              <a:buNone/>
            </a:pPr>
            <a:r>
              <a:rPr lang="vi-VN" dirty="0"/>
              <a:t>Sinh hóa máu (14/04/2023):</a:t>
            </a:r>
          </a:p>
          <a:p>
            <a:pPr marL="0" indent="0">
              <a:buNone/>
            </a:pPr>
            <a:r>
              <a:rPr lang="vi-VN" dirty="0"/>
              <a:t>-</a:t>
            </a:r>
            <a:r>
              <a:rPr lang="vi-VN" dirty="0" err="1"/>
              <a:t>Ure</a:t>
            </a:r>
            <a:r>
              <a:rPr lang="vi-VN" dirty="0"/>
              <a:t>: 46.14 </a:t>
            </a:r>
            <a:r>
              <a:rPr lang="vi-VN" dirty="0" err="1"/>
              <a:t>mg</a:t>
            </a:r>
            <a:r>
              <a:rPr lang="vi-VN" dirty="0"/>
              <a:t>/</a:t>
            </a:r>
            <a:r>
              <a:rPr lang="vi-VN" dirty="0" err="1"/>
              <a:t>dl</a:t>
            </a:r>
            <a:endParaRPr lang="vi-VN" dirty="0"/>
          </a:p>
          <a:p>
            <a:pPr>
              <a:buFontTx/>
              <a:buChar char="-"/>
            </a:pPr>
            <a:r>
              <a:rPr lang="vi-VN" dirty="0" err="1"/>
              <a:t>Creatinine</a:t>
            </a:r>
            <a:r>
              <a:rPr lang="vi-VN" dirty="0"/>
              <a:t>: 57,5 </a:t>
            </a:r>
            <a:r>
              <a:rPr lang="vi-VN" dirty="0" err="1"/>
              <a:t>umol</a:t>
            </a:r>
            <a:r>
              <a:rPr lang="vi-VN" dirty="0"/>
              <a:t>/L</a:t>
            </a:r>
          </a:p>
          <a:p>
            <a:pPr>
              <a:buFontTx/>
              <a:buChar char="-"/>
            </a:pPr>
            <a:r>
              <a:rPr lang="vi-VN" dirty="0" err="1"/>
              <a:t>eGFR</a:t>
            </a:r>
            <a:r>
              <a:rPr lang="vi-VN" dirty="0"/>
              <a:t>: 90.68 </a:t>
            </a:r>
            <a:r>
              <a:rPr lang="vi-VN" dirty="0" err="1"/>
              <a:t>mL</a:t>
            </a:r>
            <a:r>
              <a:rPr lang="vi-VN" dirty="0"/>
              <a:t>/phút</a:t>
            </a:r>
          </a:p>
          <a:p>
            <a:pPr>
              <a:buFontTx/>
              <a:buChar char="-"/>
            </a:pPr>
            <a:r>
              <a:rPr lang="vi-VN" dirty="0" err="1"/>
              <a:t>Pro-calcitonin</a:t>
            </a:r>
            <a:r>
              <a:rPr lang="vi-VN" dirty="0"/>
              <a:t> 2,13 </a:t>
            </a:r>
            <a:r>
              <a:rPr lang="vi-VN" dirty="0" err="1"/>
              <a:t>ng</a:t>
            </a:r>
            <a:r>
              <a:rPr lang="vi-VN" dirty="0"/>
              <a:t>/</a:t>
            </a:r>
            <a:r>
              <a:rPr lang="vi-VN" dirty="0" err="1"/>
              <a:t>mL</a:t>
            </a:r>
            <a:r>
              <a:rPr lang="vi-VN" dirty="0"/>
              <a:t> (&lt;0.5 </a:t>
            </a:r>
            <a:r>
              <a:rPr lang="vi-VN" dirty="0" err="1"/>
              <a:t>ng</a:t>
            </a:r>
            <a:r>
              <a:rPr lang="vi-VN" dirty="0"/>
              <a:t>/</a:t>
            </a:r>
            <a:r>
              <a:rPr lang="vi-VN" dirty="0" err="1"/>
              <a:t>mL</a:t>
            </a:r>
            <a:r>
              <a:rPr lang="vi-VN" dirty="0"/>
              <a:t>)</a:t>
            </a:r>
          </a:p>
          <a:p>
            <a:pPr marL="0" indent="0">
              <a:buNone/>
            </a:pPr>
            <a:endParaRPr lang="vi-VN" dirty="0"/>
          </a:p>
        </p:txBody>
      </p:sp>
    </p:spTree>
    <p:extLst>
      <p:ext uri="{BB962C8B-B14F-4D97-AF65-F5344CB8AC3E}">
        <p14:creationId xmlns:p14="http://schemas.microsoft.com/office/powerpoint/2010/main" val="344248652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18024-EFE8-C6DD-1767-877FBC1BC576}"/>
              </a:ext>
            </a:extLst>
          </p:cNvPr>
          <p:cNvSpPr>
            <a:spLocks noGrp="1"/>
          </p:cNvSpPr>
          <p:nvPr>
            <p:ph type="title"/>
          </p:nvPr>
        </p:nvSpPr>
        <p:spPr/>
        <p:txBody>
          <a:bodyPr/>
          <a:lstStyle/>
          <a:p>
            <a:r>
              <a:rPr lang="vi-VN" dirty="0"/>
              <a:t>Lý do nhập viện</a:t>
            </a:r>
          </a:p>
        </p:txBody>
      </p:sp>
      <p:sp>
        <p:nvSpPr>
          <p:cNvPr id="3" name="Content Placeholder 2">
            <a:extLst>
              <a:ext uri="{FF2B5EF4-FFF2-40B4-BE49-F238E27FC236}">
                <a16:creationId xmlns:a16="http://schemas.microsoft.com/office/drawing/2014/main" id="{8D1CEFC0-0D81-CA40-1055-4FA2A1BB5DA3}"/>
              </a:ext>
            </a:extLst>
          </p:cNvPr>
          <p:cNvSpPr>
            <a:spLocks noGrp="1"/>
          </p:cNvSpPr>
          <p:nvPr>
            <p:ph idx="1"/>
          </p:nvPr>
        </p:nvSpPr>
        <p:spPr/>
        <p:txBody>
          <a:bodyPr/>
          <a:lstStyle/>
          <a:p>
            <a:pPr marL="0" indent="0">
              <a:buNone/>
            </a:pPr>
            <a:r>
              <a:rPr lang="vi-VN" dirty="0"/>
              <a:t>Đau bụng</a:t>
            </a:r>
          </a:p>
        </p:txBody>
      </p:sp>
    </p:spTree>
    <p:extLst>
      <p:ext uri="{BB962C8B-B14F-4D97-AF65-F5344CB8AC3E}">
        <p14:creationId xmlns:p14="http://schemas.microsoft.com/office/powerpoint/2010/main" val="401258060"/>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12DD8-C693-12DE-7084-5E4D42DDBB40}"/>
              </a:ext>
            </a:extLst>
          </p:cNvPr>
          <p:cNvSpPr>
            <a:spLocks noGrp="1"/>
          </p:cNvSpPr>
          <p:nvPr>
            <p:ph type="title"/>
          </p:nvPr>
        </p:nvSpPr>
        <p:spPr/>
        <p:txBody>
          <a:bodyPr/>
          <a:lstStyle/>
          <a:p>
            <a:r>
              <a:rPr lang="vi-VN" dirty="0"/>
              <a:t>Chẩn đoán xác định</a:t>
            </a:r>
          </a:p>
        </p:txBody>
      </p:sp>
      <p:sp>
        <p:nvSpPr>
          <p:cNvPr id="3" name="Content Placeholder 2">
            <a:extLst>
              <a:ext uri="{FF2B5EF4-FFF2-40B4-BE49-F238E27FC236}">
                <a16:creationId xmlns:a16="http://schemas.microsoft.com/office/drawing/2014/main" id="{43F9A1B7-6041-18AC-4582-F5B148982309}"/>
              </a:ext>
            </a:extLst>
          </p:cNvPr>
          <p:cNvSpPr>
            <a:spLocks noGrp="1"/>
          </p:cNvSpPr>
          <p:nvPr>
            <p:ph idx="1"/>
          </p:nvPr>
        </p:nvSpPr>
        <p:spPr/>
        <p:txBody>
          <a:bodyPr/>
          <a:lstStyle/>
          <a:p>
            <a:pPr marL="0" indent="0">
              <a:buNone/>
            </a:pPr>
            <a:r>
              <a:rPr lang="vi-VN" dirty="0"/>
              <a:t>Bán tắc ruột do K đại tràng (cT4bN1Mx) biến chứng tổn thương thận cấp, chưa loại trừ biến chứng nhiễm trùng</a:t>
            </a:r>
          </a:p>
        </p:txBody>
      </p:sp>
    </p:spTree>
    <p:extLst>
      <p:ext uri="{BB962C8B-B14F-4D97-AF65-F5344CB8AC3E}">
        <p14:creationId xmlns:p14="http://schemas.microsoft.com/office/powerpoint/2010/main" val="946727483"/>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6AFC-3999-2273-C247-50D65EA2C6B3}"/>
              </a:ext>
            </a:extLst>
          </p:cNvPr>
          <p:cNvSpPr>
            <a:spLocks noGrp="1"/>
          </p:cNvSpPr>
          <p:nvPr>
            <p:ph type="title"/>
          </p:nvPr>
        </p:nvSpPr>
        <p:spPr/>
        <p:txBody>
          <a:bodyPr/>
          <a:lstStyle/>
          <a:p>
            <a:r>
              <a:rPr lang="vi-VN" dirty="0"/>
              <a:t>Điều trị</a:t>
            </a:r>
          </a:p>
        </p:txBody>
      </p:sp>
      <p:sp>
        <p:nvSpPr>
          <p:cNvPr id="3" name="Content Placeholder 2">
            <a:extLst>
              <a:ext uri="{FF2B5EF4-FFF2-40B4-BE49-F238E27FC236}">
                <a16:creationId xmlns:a16="http://schemas.microsoft.com/office/drawing/2014/main" id="{57C6680D-1124-C1D5-519E-757EA484812D}"/>
              </a:ext>
            </a:extLst>
          </p:cNvPr>
          <p:cNvSpPr>
            <a:spLocks noGrp="1"/>
          </p:cNvSpPr>
          <p:nvPr>
            <p:ph idx="1"/>
          </p:nvPr>
        </p:nvSpPr>
        <p:spPr/>
        <p:txBody>
          <a:bodyPr>
            <a:normAutofit/>
          </a:bodyPr>
          <a:lstStyle/>
          <a:p>
            <a:r>
              <a:rPr lang="vi-VN" dirty="0"/>
              <a:t>Nhập viện, thở </a:t>
            </a:r>
            <a:r>
              <a:rPr lang="vi-VN" dirty="0" err="1"/>
              <a:t>oxy</a:t>
            </a:r>
            <a:r>
              <a:rPr lang="vi-VN" dirty="0"/>
              <a:t> qua </a:t>
            </a:r>
            <a:r>
              <a:rPr lang="vi-VN" dirty="0" err="1"/>
              <a:t>canuala</a:t>
            </a:r>
            <a:r>
              <a:rPr lang="vi-VN" dirty="0"/>
              <a:t> 2l/</a:t>
            </a:r>
            <a:r>
              <a:rPr lang="vi-VN" dirty="0" err="1"/>
              <a:t>ph</a:t>
            </a:r>
            <a:endParaRPr lang="vi-VN" dirty="0"/>
          </a:p>
          <a:p>
            <a:r>
              <a:rPr lang="vi-VN" dirty="0"/>
              <a:t>Lập 2 đường truyền tĩnh mạch</a:t>
            </a:r>
          </a:p>
          <a:p>
            <a:r>
              <a:rPr lang="vi-VN" dirty="0" err="1"/>
              <a:t>NaCl</a:t>
            </a:r>
            <a:r>
              <a:rPr lang="vi-VN" dirty="0"/>
              <a:t> 0,9 % 500ml, 1 chai TTM 20 giọt/phút</a:t>
            </a:r>
          </a:p>
          <a:p>
            <a:r>
              <a:rPr lang="vi-VN" dirty="0" err="1"/>
              <a:t>Paracetamol</a:t>
            </a:r>
            <a:r>
              <a:rPr lang="vi-VN" dirty="0"/>
              <a:t> 1g/100ml, 1 lọ x2 TTM mỗi 12 giờ</a:t>
            </a:r>
          </a:p>
          <a:p>
            <a:r>
              <a:rPr lang="vi-VN" dirty="0" err="1"/>
              <a:t>Ceftazidim</a:t>
            </a:r>
            <a:r>
              <a:rPr lang="vi-VN" dirty="0"/>
              <a:t> 1 lọ x3 , TTM mỗi 8 giờ</a:t>
            </a:r>
          </a:p>
          <a:p>
            <a:r>
              <a:rPr lang="vi-VN" dirty="0" err="1"/>
              <a:t>Metrodiazol</a:t>
            </a:r>
            <a:r>
              <a:rPr lang="vi-VN" dirty="0"/>
              <a:t> 500mg/100ml 1 chai x3. TTM mỗi 8h</a:t>
            </a:r>
          </a:p>
          <a:p>
            <a:pPr marL="0" indent="0">
              <a:buNone/>
            </a:pPr>
            <a:r>
              <a:rPr lang="vi-VN" dirty="0"/>
              <a:t>Theo dõi lại chức năng thận, CRP sau 24 h</a:t>
            </a:r>
          </a:p>
          <a:p>
            <a:endParaRPr lang="vi-VN" dirty="0"/>
          </a:p>
          <a:p>
            <a:endParaRPr lang="vi-VN" dirty="0"/>
          </a:p>
        </p:txBody>
      </p:sp>
    </p:spTree>
    <p:extLst>
      <p:ext uri="{BB962C8B-B14F-4D97-AF65-F5344CB8AC3E}">
        <p14:creationId xmlns:p14="http://schemas.microsoft.com/office/powerpoint/2010/main" val="3121002831"/>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835E8-7846-FB9D-9702-1F3EC3CD0AD1}"/>
              </a:ext>
            </a:extLst>
          </p:cNvPr>
          <p:cNvSpPr>
            <a:spLocks noGrp="1"/>
          </p:cNvSpPr>
          <p:nvPr>
            <p:ph type="title"/>
          </p:nvPr>
        </p:nvSpPr>
        <p:spPr/>
        <p:txBody>
          <a:bodyPr/>
          <a:lstStyle/>
          <a:p>
            <a:r>
              <a:rPr lang="vi-VN" dirty="0"/>
              <a:t>Điều trị</a:t>
            </a:r>
          </a:p>
        </p:txBody>
      </p:sp>
      <p:sp>
        <p:nvSpPr>
          <p:cNvPr id="3" name="Content Placeholder 2">
            <a:extLst>
              <a:ext uri="{FF2B5EF4-FFF2-40B4-BE49-F238E27FC236}">
                <a16:creationId xmlns:a16="http://schemas.microsoft.com/office/drawing/2014/main" id="{9AA68709-D01C-A493-E1C2-F6E2540F9540}"/>
              </a:ext>
            </a:extLst>
          </p:cNvPr>
          <p:cNvSpPr>
            <a:spLocks noGrp="1"/>
          </p:cNvSpPr>
          <p:nvPr>
            <p:ph idx="1"/>
          </p:nvPr>
        </p:nvSpPr>
        <p:spPr/>
        <p:txBody>
          <a:bodyPr>
            <a:normAutofit fontScale="92500" lnSpcReduction="10000"/>
          </a:bodyPr>
          <a:lstStyle/>
          <a:p>
            <a:r>
              <a:rPr lang="vi-VN" dirty="0"/>
              <a:t>Đặt thông mũi, dạ dày</a:t>
            </a:r>
          </a:p>
          <a:p>
            <a:r>
              <a:rPr lang="vi-VN" dirty="0"/>
              <a:t>Đặt hậu môn nhân tạo ở đại tràng góc gan kết hợp với hóa trị.</a:t>
            </a:r>
          </a:p>
          <a:p>
            <a:r>
              <a:rPr lang="vi-VN" dirty="0"/>
              <a:t>Tùy vào kết quả hóa trị, phẫu thuật chương trình cắt khối đại tràng có U và nạo hạch xung quanh đem giải phẫu bệnh.</a:t>
            </a:r>
          </a:p>
          <a:p>
            <a:r>
              <a:rPr lang="vi-VN" dirty="0"/>
              <a:t>Hóa trị sau mổ</a:t>
            </a:r>
          </a:p>
          <a:p>
            <a:r>
              <a:rPr lang="vi-VN" dirty="0"/>
              <a:t>Nuôi ăn tĩnh mạch, chăm sóc cấp 2</a:t>
            </a:r>
          </a:p>
          <a:p>
            <a:r>
              <a:rPr lang="vi-VN" dirty="0"/>
              <a:t>Tái khám mỗi 3-6 tháng trong 2 năm đầu và mỗi 6 tháng trong 3 năm tiếp theo</a:t>
            </a:r>
          </a:p>
          <a:p>
            <a:r>
              <a:rPr lang="vi-VN" dirty="0"/>
              <a:t>Nội soi đại tràng sau mổ 3-6 tháng.</a:t>
            </a:r>
          </a:p>
          <a:p>
            <a:endParaRPr lang="vi-VN" dirty="0"/>
          </a:p>
          <a:p>
            <a:endParaRPr lang="vi-VN" dirty="0"/>
          </a:p>
          <a:p>
            <a:pPr marL="0" indent="0">
              <a:buNone/>
            </a:pPr>
            <a:endParaRPr lang="vi-VN" dirty="0"/>
          </a:p>
          <a:p>
            <a:pPr marL="0" indent="0">
              <a:buNone/>
            </a:pPr>
            <a:endParaRPr lang="vi-VN" dirty="0"/>
          </a:p>
        </p:txBody>
      </p:sp>
    </p:spTree>
    <p:extLst>
      <p:ext uri="{BB962C8B-B14F-4D97-AF65-F5344CB8AC3E}">
        <p14:creationId xmlns:p14="http://schemas.microsoft.com/office/powerpoint/2010/main" val="424289095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4015A-44E8-58F0-5DBC-0858D5A35EDE}"/>
              </a:ext>
            </a:extLst>
          </p:cNvPr>
          <p:cNvSpPr>
            <a:spLocks noGrp="1"/>
          </p:cNvSpPr>
          <p:nvPr>
            <p:ph type="title"/>
          </p:nvPr>
        </p:nvSpPr>
        <p:spPr/>
        <p:txBody>
          <a:bodyPr/>
          <a:lstStyle/>
          <a:p>
            <a:r>
              <a:rPr lang="vi-VN" dirty="0"/>
              <a:t>Bệnh sử</a:t>
            </a:r>
          </a:p>
        </p:txBody>
      </p:sp>
      <p:sp>
        <p:nvSpPr>
          <p:cNvPr id="3" name="Content Placeholder 2">
            <a:extLst>
              <a:ext uri="{FF2B5EF4-FFF2-40B4-BE49-F238E27FC236}">
                <a16:creationId xmlns:a16="http://schemas.microsoft.com/office/drawing/2014/main" id="{22284B10-14D9-F88D-0D71-03FCA93E1FFF}"/>
              </a:ext>
            </a:extLst>
          </p:cNvPr>
          <p:cNvSpPr>
            <a:spLocks noGrp="1"/>
          </p:cNvSpPr>
          <p:nvPr>
            <p:ph idx="1"/>
          </p:nvPr>
        </p:nvSpPr>
        <p:spPr/>
        <p:txBody>
          <a:bodyPr/>
          <a:lstStyle/>
          <a:p>
            <a:r>
              <a:rPr lang="vi-VN" dirty="0"/>
              <a:t>Trong 3 ngày trước nhập viện, bệnh nhân đau bụng quanh rốn không lan, kiểu quặn từng cơn. Mỗi cơn kéo dài 2-5 phút, cách cơn 10-15 phút, ngoài cơn không đau bụng, không yếu tố tăng giảm đau, kèm không đi cầu được, vẫn xì hơi được, xì hơi xong dễ chịu, không kèm sốt, buồn nôn, nôn ói.</a:t>
            </a:r>
          </a:p>
          <a:p>
            <a:r>
              <a:rPr lang="vi-VN" dirty="0"/>
              <a:t>Sau đó bệnh nhân đi khám phòng khám tư được làm thông mũi dạ dày và thụt tháo đại tràng, có đỡ đau bụng, sau đó chuyển lên BV tỉnh. Tại BV Tỉnh, BN được khám và chỉ định mổ khẩn cấp, nhưng bệnh nhân xin chuyển lên BV.DHYD.</a:t>
            </a:r>
          </a:p>
        </p:txBody>
      </p:sp>
    </p:spTree>
    <p:extLst>
      <p:ext uri="{BB962C8B-B14F-4D97-AF65-F5344CB8AC3E}">
        <p14:creationId xmlns:p14="http://schemas.microsoft.com/office/powerpoint/2010/main" val="67169642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D3681-5485-C3C1-688C-6DD6C1496C4B}"/>
              </a:ext>
            </a:extLst>
          </p:cNvPr>
          <p:cNvSpPr>
            <a:spLocks noGrp="1"/>
          </p:cNvSpPr>
          <p:nvPr>
            <p:ph type="title"/>
          </p:nvPr>
        </p:nvSpPr>
        <p:spPr/>
        <p:txBody>
          <a:bodyPr/>
          <a:lstStyle/>
          <a:p>
            <a:r>
              <a:rPr lang="vi-VN" dirty="0"/>
              <a:t>Bệnh sử</a:t>
            </a:r>
          </a:p>
        </p:txBody>
      </p:sp>
      <p:sp>
        <p:nvSpPr>
          <p:cNvPr id="3" name="Content Placeholder 2">
            <a:extLst>
              <a:ext uri="{FF2B5EF4-FFF2-40B4-BE49-F238E27FC236}">
                <a16:creationId xmlns:a16="http://schemas.microsoft.com/office/drawing/2014/main" id="{EE548619-8D3B-908B-71F1-32B8E6CF3E99}"/>
              </a:ext>
            </a:extLst>
          </p:cNvPr>
          <p:cNvSpPr>
            <a:spLocks noGrp="1"/>
          </p:cNvSpPr>
          <p:nvPr>
            <p:ph idx="1"/>
          </p:nvPr>
        </p:nvSpPr>
        <p:spPr/>
        <p:txBody>
          <a:bodyPr/>
          <a:lstStyle/>
          <a:p>
            <a:r>
              <a:rPr lang="vi-VN" dirty="0"/>
              <a:t>Trong quá trình bệnh, bệnh nhân không sốt, không đi tiêu được, bệnh nhân bụng ngày càng chướng nhiều, ăn uống ít vì không thấy ngon miệng, tiểu vàng trong, không ho, không khó thở, không buồn nôn, không nôn ói.</a:t>
            </a:r>
          </a:p>
        </p:txBody>
      </p:sp>
    </p:spTree>
    <p:extLst>
      <p:ext uri="{BB962C8B-B14F-4D97-AF65-F5344CB8AC3E}">
        <p14:creationId xmlns:p14="http://schemas.microsoft.com/office/powerpoint/2010/main" val="265991279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8365-53D3-6564-FA14-B7931C331656}"/>
              </a:ext>
            </a:extLst>
          </p:cNvPr>
          <p:cNvSpPr>
            <a:spLocks noGrp="1"/>
          </p:cNvSpPr>
          <p:nvPr>
            <p:ph type="title"/>
          </p:nvPr>
        </p:nvSpPr>
        <p:spPr/>
        <p:txBody>
          <a:bodyPr/>
          <a:lstStyle/>
          <a:p>
            <a:r>
              <a:rPr lang="vi-VN" dirty="0"/>
              <a:t>Bệnh sử</a:t>
            </a:r>
          </a:p>
        </p:txBody>
      </p:sp>
      <p:sp>
        <p:nvSpPr>
          <p:cNvPr id="3" name="Content Placeholder 2">
            <a:extLst>
              <a:ext uri="{FF2B5EF4-FFF2-40B4-BE49-F238E27FC236}">
                <a16:creationId xmlns:a16="http://schemas.microsoft.com/office/drawing/2014/main" id="{3642F81F-7D00-B6A4-52E2-4536D84C2DA5}"/>
              </a:ext>
            </a:extLst>
          </p:cNvPr>
          <p:cNvSpPr>
            <a:spLocks noGrp="1"/>
          </p:cNvSpPr>
          <p:nvPr>
            <p:ph idx="1"/>
          </p:nvPr>
        </p:nvSpPr>
        <p:spPr/>
        <p:txBody>
          <a:bodyPr/>
          <a:lstStyle/>
          <a:p>
            <a:r>
              <a:rPr lang="vi-VN" dirty="0"/>
              <a:t>Sinh hiệu lúc nhập viện: M: 70l/</a:t>
            </a:r>
            <a:r>
              <a:rPr lang="vi-VN" dirty="0" err="1"/>
              <a:t>ph</a:t>
            </a:r>
            <a:r>
              <a:rPr lang="vi-VN" dirty="0"/>
              <a:t>, SpO2: 92%/KT, Thở: 20l/</a:t>
            </a:r>
            <a:r>
              <a:rPr lang="vi-VN" dirty="0" err="1"/>
              <a:t>ph</a:t>
            </a:r>
            <a:r>
              <a:rPr lang="vi-VN" dirty="0"/>
              <a:t>, HA: 120/80 </a:t>
            </a:r>
            <a:r>
              <a:rPr lang="vi-VN" dirty="0" err="1"/>
              <a:t>mmHg</a:t>
            </a:r>
            <a:r>
              <a:rPr lang="vi-VN" dirty="0"/>
              <a:t>, Nhiệt độ: 37 độ.</a:t>
            </a:r>
          </a:p>
          <a:p>
            <a:r>
              <a:rPr lang="vi-VN" dirty="0"/>
              <a:t>Tình trạng sau nhập viện:</a:t>
            </a:r>
          </a:p>
          <a:p>
            <a:pPr marL="0" indent="0">
              <a:buNone/>
            </a:pPr>
            <a:r>
              <a:rPr lang="vi-VN" dirty="0"/>
              <a:t>+ N1-N7: bệnh nhân ăn uống kém, không đi tiêu được, trung tiện được, thụt tháo ra phân vàng, thông dạ dày ra dịch xanh rêu.</a:t>
            </a:r>
          </a:p>
        </p:txBody>
      </p:sp>
    </p:spTree>
    <p:extLst>
      <p:ext uri="{BB962C8B-B14F-4D97-AF65-F5344CB8AC3E}">
        <p14:creationId xmlns:p14="http://schemas.microsoft.com/office/powerpoint/2010/main" val="101273920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FF479-8DA6-33B7-42B4-B35F454E4DAE}"/>
              </a:ext>
            </a:extLst>
          </p:cNvPr>
          <p:cNvSpPr>
            <a:spLocks noGrp="1"/>
          </p:cNvSpPr>
          <p:nvPr>
            <p:ph type="title"/>
          </p:nvPr>
        </p:nvSpPr>
        <p:spPr/>
        <p:txBody>
          <a:bodyPr/>
          <a:lstStyle/>
          <a:p>
            <a:r>
              <a:rPr lang="vi-VN" dirty="0"/>
              <a:t>Tiền căn</a:t>
            </a:r>
          </a:p>
        </p:txBody>
      </p:sp>
      <p:sp>
        <p:nvSpPr>
          <p:cNvPr id="3" name="Content Placeholder 2">
            <a:extLst>
              <a:ext uri="{FF2B5EF4-FFF2-40B4-BE49-F238E27FC236}">
                <a16:creationId xmlns:a16="http://schemas.microsoft.com/office/drawing/2014/main" id="{B6564ECE-8582-7012-2FF8-D0DF68D8463F}"/>
              </a:ext>
            </a:extLst>
          </p:cNvPr>
          <p:cNvSpPr>
            <a:spLocks noGrp="1"/>
          </p:cNvSpPr>
          <p:nvPr>
            <p:ph idx="1"/>
          </p:nvPr>
        </p:nvSpPr>
        <p:spPr/>
        <p:txBody>
          <a:bodyPr>
            <a:normAutofit fontScale="85000" lnSpcReduction="20000"/>
          </a:bodyPr>
          <a:lstStyle/>
          <a:p>
            <a:pPr marL="0" indent="0">
              <a:buNone/>
            </a:pPr>
            <a:r>
              <a:rPr lang="vi-VN" dirty="0"/>
              <a:t>Bản thân:</a:t>
            </a:r>
          </a:p>
          <a:p>
            <a:pPr>
              <a:buFontTx/>
              <a:buChar char="-"/>
            </a:pPr>
            <a:r>
              <a:rPr lang="vi-VN" dirty="0"/>
              <a:t>1 tháng gần đây bệnh nhân bắt đầu thấy đi cầu khó khăn, phải rặn nhiều, mỗi lần đi cầu ra phân nhỏ dẹt bằng đầu ngón tay.</a:t>
            </a:r>
          </a:p>
          <a:p>
            <a:pPr>
              <a:buFontTx/>
              <a:buChar char="-"/>
            </a:pPr>
            <a:r>
              <a:rPr lang="vi-VN" dirty="0"/>
              <a:t>Chưa ghi nhận THA, ĐT Đ, và các bệnh lý nội khoa khác</a:t>
            </a:r>
          </a:p>
          <a:p>
            <a:pPr>
              <a:buFontTx/>
              <a:buChar char="-"/>
            </a:pPr>
            <a:r>
              <a:rPr lang="vi-VN" dirty="0"/>
              <a:t>Chưa từng làm thủ thuật hay phẫu thuật</a:t>
            </a:r>
          </a:p>
          <a:p>
            <a:pPr>
              <a:buFontTx/>
              <a:buChar char="-"/>
            </a:pPr>
            <a:r>
              <a:rPr lang="vi-VN" dirty="0"/>
              <a:t>PARA 3003, đã mãn kinh 10 năm</a:t>
            </a:r>
          </a:p>
          <a:p>
            <a:pPr>
              <a:buFontTx/>
              <a:buChar char="-"/>
            </a:pPr>
            <a:r>
              <a:rPr lang="vi-VN" dirty="0"/>
              <a:t>Không sử dụng thuốc nam thuốc bắc</a:t>
            </a:r>
          </a:p>
          <a:p>
            <a:pPr>
              <a:buFontTx/>
              <a:buChar char="-"/>
            </a:pPr>
            <a:r>
              <a:rPr lang="vi-VN" dirty="0"/>
              <a:t>Không rượu bia, không thuốc lá, ăn ít rau xanh, nhiều dầu mỡ</a:t>
            </a:r>
          </a:p>
          <a:p>
            <a:pPr>
              <a:buFontTx/>
              <a:buChar char="-"/>
            </a:pPr>
            <a:r>
              <a:rPr lang="vi-VN" dirty="0"/>
              <a:t>Dị ứng: chưa ghi nhận</a:t>
            </a:r>
          </a:p>
        </p:txBody>
      </p:sp>
    </p:spTree>
    <p:extLst>
      <p:ext uri="{BB962C8B-B14F-4D97-AF65-F5344CB8AC3E}">
        <p14:creationId xmlns:p14="http://schemas.microsoft.com/office/powerpoint/2010/main" val="133664130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88A22-E905-2857-E825-E25D1B9DBD8A}"/>
              </a:ext>
            </a:extLst>
          </p:cNvPr>
          <p:cNvSpPr>
            <a:spLocks noGrp="1"/>
          </p:cNvSpPr>
          <p:nvPr>
            <p:ph type="title"/>
          </p:nvPr>
        </p:nvSpPr>
        <p:spPr/>
        <p:txBody>
          <a:bodyPr/>
          <a:lstStyle/>
          <a:p>
            <a:r>
              <a:rPr lang="vi-VN" dirty="0"/>
              <a:t>Tiền căn</a:t>
            </a:r>
          </a:p>
        </p:txBody>
      </p:sp>
      <p:sp>
        <p:nvSpPr>
          <p:cNvPr id="3" name="Content Placeholder 2">
            <a:extLst>
              <a:ext uri="{FF2B5EF4-FFF2-40B4-BE49-F238E27FC236}">
                <a16:creationId xmlns:a16="http://schemas.microsoft.com/office/drawing/2014/main" id="{D48603FE-F937-4D24-AC29-461FE889C72F}"/>
              </a:ext>
            </a:extLst>
          </p:cNvPr>
          <p:cNvSpPr>
            <a:spLocks noGrp="1"/>
          </p:cNvSpPr>
          <p:nvPr>
            <p:ph idx="1"/>
          </p:nvPr>
        </p:nvSpPr>
        <p:spPr/>
        <p:txBody>
          <a:bodyPr/>
          <a:lstStyle/>
          <a:p>
            <a:pPr marL="0" indent="0">
              <a:buNone/>
            </a:pPr>
            <a:r>
              <a:rPr lang="vi-VN" dirty="0"/>
              <a:t>Gia đình: Không ghi ai mắc ung thư đường tiêu hóa, gan, mật, tụy, và các bệnh lý khác.</a:t>
            </a:r>
          </a:p>
        </p:txBody>
      </p:sp>
    </p:spTree>
    <p:extLst>
      <p:ext uri="{BB962C8B-B14F-4D97-AF65-F5344CB8AC3E}">
        <p14:creationId xmlns:p14="http://schemas.microsoft.com/office/powerpoint/2010/main" val="364391818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E4C5-BF6E-40C2-A3C7-DB049A420715}"/>
              </a:ext>
            </a:extLst>
          </p:cNvPr>
          <p:cNvSpPr>
            <a:spLocks noGrp="1"/>
          </p:cNvSpPr>
          <p:nvPr>
            <p:ph type="title"/>
          </p:nvPr>
        </p:nvSpPr>
        <p:spPr/>
        <p:txBody>
          <a:bodyPr/>
          <a:lstStyle/>
          <a:p>
            <a:r>
              <a:rPr lang="vi-VN" dirty="0"/>
              <a:t>Khám (8h ngày 18/04)</a:t>
            </a:r>
          </a:p>
        </p:txBody>
      </p:sp>
      <p:sp>
        <p:nvSpPr>
          <p:cNvPr id="3" name="Content Placeholder 2">
            <a:extLst>
              <a:ext uri="{FF2B5EF4-FFF2-40B4-BE49-F238E27FC236}">
                <a16:creationId xmlns:a16="http://schemas.microsoft.com/office/drawing/2014/main" id="{5D7917AB-FE5C-8659-354B-C7E4920E45E0}"/>
              </a:ext>
            </a:extLst>
          </p:cNvPr>
          <p:cNvSpPr>
            <a:spLocks noGrp="1"/>
          </p:cNvSpPr>
          <p:nvPr>
            <p:ph idx="1"/>
          </p:nvPr>
        </p:nvSpPr>
        <p:spPr/>
        <p:txBody>
          <a:bodyPr>
            <a:normAutofit fontScale="92500" lnSpcReduction="20000"/>
          </a:bodyPr>
          <a:lstStyle/>
          <a:p>
            <a:pPr marL="0" indent="0">
              <a:buNone/>
            </a:pPr>
            <a:r>
              <a:rPr lang="vi-VN" dirty="0"/>
              <a:t>Tổng trạng:</a:t>
            </a:r>
          </a:p>
          <a:p>
            <a:pPr>
              <a:buFontTx/>
              <a:buChar char="-"/>
            </a:pPr>
            <a:r>
              <a:rPr lang="vi-VN" dirty="0"/>
              <a:t>Bệnh nhân tỉnh, tiếp xúc tốt.</a:t>
            </a:r>
          </a:p>
          <a:p>
            <a:pPr>
              <a:buFontTx/>
              <a:buChar char="-"/>
            </a:pPr>
            <a:r>
              <a:rPr lang="vi-VN" dirty="0"/>
              <a:t>Sinh hiệu: M 84l/</a:t>
            </a:r>
            <a:r>
              <a:rPr lang="vi-VN" dirty="0" err="1"/>
              <a:t>ph</a:t>
            </a:r>
            <a:r>
              <a:rPr lang="vi-VN" dirty="0"/>
              <a:t>, NT: 20l/</a:t>
            </a:r>
            <a:r>
              <a:rPr lang="vi-VN" dirty="0" err="1"/>
              <a:t>ph</a:t>
            </a:r>
            <a:r>
              <a:rPr lang="vi-VN" dirty="0"/>
              <a:t>, HA:130/80, Nhiệt độ: 36,5 độ</a:t>
            </a:r>
          </a:p>
          <a:p>
            <a:pPr>
              <a:buFontTx/>
              <a:buChar char="-"/>
            </a:pPr>
            <a:r>
              <a:rPr lang="vi-VN" dirty="0"/>
              <a:t>CC: 150 </a:t>
            </a:r>
            <a:r>
              <a:rPr lang="vi-VN" dirty="0" err="1"/>
              <a:t>cm</a:t>
            </a:r>
            <a:r>
              <a:rPr lang="vi-VN" dirty="0"/>
              <a:t>, CN: 58 </a:t>
            </a:r>
            <a:r>
              <a:rPr lang="vi-VN" dirty="0" err="1"/>
              <a:t>Kg</a:t>
            </a:r>
            <a:r>
              <a:rPr lang="vi-VN" dirty="0"/>
              <a:t>, BMI: 25,8 </a:t>
            </a:r>
            <a:r>
              <a:rPr lang="vi-VN" dirty="0" err="1"/>
              <a:t>kg</a:t>
            </a:r>
            <a:r>
              <a:rPr lang="vi-VN" dirty="0"/>
              <a:t>/m2 da</a:t>
            </a:r>
          </a:p>
          <a:p>
            <a:pPr>
              <a:buFontTx/>
              <a:buChar char="-"/>
            </a:pPr>
            <a:r>
              <a:rPr lang="vi-VN" dirty="0"/>
              <a:t>Da niêm hồng</a:t>
            </a:r>
          </a:p>
          <a:p>
            <a:pPr>
              <a:buFontTx/>
              <a:buChar char="-"/>
            </a:pPr>
            <a:r>
              <a:rPr lang="vi-VN" dirty="0"/>
              <a:t>Dấu véo da mất nhanh</a:t>
            </a:r>
          </a:p>
          <a:p>
            <a:pPr>
              <a:buFontTx/>
              <a:buChar char="-"/>
            </a:pPr>
            <a:r>
              <a:rPr lang="vi-VN" dirty="0"/>
              <a:t>Không phù, không dấu xuất huyết</a:t>
            </a:r>
          </a:p>
          <a:p>
            <a:pPr>
              <a:buFontTx/>
              <a:buChar char="-"/>
            </a:pPr>
            <a:r>
              <a:rPr lang="vi-VN" dirty="0"/>
              <a:t>Không sao mạch, không lòng bàn tay son.</a:t>
            </a:r>
          </a:p>
        </p:txBody>
      </p:sp>
    </p:spTree>
    <p:extLst>
      <p:ext uri="{BB962C8B-B14F-4D97-AF65-F5344CB8AC3E}">
        <p14:creationId xmlns:p14="http://schemas.microsoft.com/office/powerpoint/2010/main" val="2517436920"/>
      </p:ext>
    </p:extLst>
  </p:cSld>
  <p:clrMapOvr>
    <a:masterClrMapping/>
  </p:clrMapOvr>
  <p:transition spd="slow">
    <p:wipe/>
  </p:transition>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226</TotalTime>
  <Words>1673</Words>
  <Application>Microsoft Office PowerPoint</Application>
  <PresentationFormat>Widescreen</PresentationFormat>
  <Paragraphs>163</Paragraphs>
  <Slides>32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32</vt:i4>
      </vt:variant>
    </vt:vector>
  </HeadingPairs>
  <TitlesOfParts>
    <vt:vector size="35" baseType="lpstr">
      <vt:lpstr>Arial</vt:lpstr>
      <vt:lpstr>Symbol</vt:lpstr>
      <vt:lpstr>Gallery</vt:lpstr>
      <vt:lpstr>BỆNH ÁN</vt:lpstr>
      <vt:lpstr>Hành chính</vt:lpstr>
      <vt:lpstr>Lý do nhập viện</vt:lpstr>
      <vt:lpstr>Bệnh sử</vt:lpstr>
      <vt:lpstr>Bệnh sử</vt:lpstr>
      <vt:lpstr>Bệnh sử</vt:lpstr>
      <vt:lpstr>Tiền căn</vt:lpstr>
      <vt:lpstr>Tiền căn</vt:lpstr>
      <vt:lpstr>Khám (8h ngày 18/04)</vt:lpstr>
      <vt:lpstr>Khám</vt:lpstr>
      <vt:lpstr>Khám</vt:lpstr>
      <vt:lpstr>Khám</vt:lpstr>
      <vt:lpstr>Tóm tắt bệnh án</vt:lpstr>
      <vt:lpstr>Đặt vấn đề</vt:lpstr>
      <vt:lpstr>Biện luận</vt:lpstr>
      <vt:lpstr>Biện luận</vt:lpstr>
      <vt:lpstr>Biện luận</vt:lpstr>
      <vt:lpstr>Chẩn đoán</vt:lpstr>
      <vt:lpstr>Đề nghị cận lâm sàng</vt:lpstr>
      <vt:lpstr>Kết quả cận lâm sàng</vt:lpstr>
      <vt:lpstr>Kết quả cận lâm sàng</vt:lpstr>
      <vt:lpstr>Kết quả cận lâm sàng</vt:lpstr>
      <vt:lpstr>Kết quả CLS</vt:lpstr>
      <vt:lpstr>Kết quả CLS</vt:lpstr>
      <vt:lpstr>Kết quả CLS</vt:lpstr>
      <vt:lpstr>Kết quả cận lâm sàng</vt:lpstr>
      <vt:lpstr>Kết quả CLS</vt:lpstr>
      <vt:lpstr>Kết quả CLS</vt:lpstr>
      <vt:lpstr>Kết quả CLS</vt:lpstr>
      <vt:lpstr>Chẩn đoán xác định</vt:lpstr>
      <vt:lpstr>Điều trị</vt:lpstr>
      <vt:lpstr>Điều trị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ÁN</dc:title>
  <dc:creator>Hung Do - Y17</dc:creator>
  <cp:lastModifiedBy>Hung Do - Y17</cp:lastModifiedBy>
  <cp:revision>3</cp:revision>
  <dcterms:created xsi:type="dcterms:W3CDTF">2023-04-18T10:59:22Z</dcterms:created>
  <dcterms:modified xsi:type="dcterms:W3CDTF">2023-04-19T04:42:53Z</dcterms:modified>
</cp:coreProperties>
</file>

<file path=docProps/thumbnail.jpeg>
</file>